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22" r:id="rId4"/>
    <p:sldId id="2147471682" r:id="rId5"/>
    <p:sldId id="273" r:id="rId6"/>
    <p:sldId id="313" r:id="rId7"/>
    <p:sldId id="304" r:id="rId8"/>
    <p:sldId id="2147471692" r:id="rId9"/>
    <p:sldId id="2147471691" r:id="rId10"/>
    <p:sldId id="2147471690" r:id="rId11"/>
    <p:sldId id="2147471686" r:id="rId12"/>
    <p:sldId id="2147471687" r:id="rId13"/>
    <p:sldId id="2147471688" r:id="rId14"/>
    <p:sldId id="2147471689" r:id="rId15"/>
    <p:sldId id="258" r:id="rId16"/>
    <p:sldId id="257" r:id="rId17"/>
    <p:sldId id="214747168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8A89-85B7-4F2A-D082-508779784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1D6DD-E29C-7F56-A98D-135E65EB5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219FB-5629-09A5-E4DE-2B42A606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FC9E-154D-022B-480D-4F2F1112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866A4-5F14-0AAE-33D3-DD298038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6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6D66-1C58-C505-7F0D-E1B89725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67475-11BD-BE92-90AE-180EB20F9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A3ECB-89C7-7F9C-B758-595AFBF2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7FA51-F23E-39E3-74E2-E1D9A75C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786FC-34A0-E94E-BF4E-F80DE4F3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8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0A5C13-2E39-8A55-BD64-FFD8D16F4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673F6-2B8F-8782-8381-C1AD2E60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BD5F-06DB-B8B2-70B2-F7675056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5B77-9BD5-8711-007B-F2F077B7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6C6EC-324D-EBF2-1A1B-71DD13FF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1"/>
            <a:ext cx="12191999" cy="1407227"/>
          </a:xfrm>
          <a:prstGeom prst="rect">
            <a:avLst/>
          </a:prstGeom>
          <a:solidFill>
            <a:srgbClr val="326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700814"/>
            <a:ext cx="10515600" cy="49163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0906897" y="6272114"/>
            <a:ext cx="1285103" cy="36293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DB2D1B-442C-D640-B645-FF55D99A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1407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1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1C8C2-C1E3-B3FB-2860-35ABBFEC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307B1-1EAB-E6BD-21E9-E6D44F5B5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474D6-64E1-86EB-5C90-F3E6E5C3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D471C-992D-D638-0DE9-A66D9068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385A7-FE9C-AE54-866B-7682D46C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1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4A5-6976-88DB-AF66-67945A00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12E31-BFF1-8561-5476-77FBD3BF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0B734-671A-90F6-6D3B-1C3C9771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A0E3C-6B8B-24CE-8445-8AA92EB9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260FB-F700-4822-ED3B-0C0244C1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5AC3-1617-0EDF-2DA9-43A78771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163BC-0E57-E783-C23A-AADE17970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1AFEA-6FC3-5AF4-39BF-2F134D5D7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B369B-B1EF-26C9-2729-440A1A27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97C3C-4050-95D5-5E03-CD033FC0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A3252-4A80-0015-BE49-6A28E1EB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4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4AE81-F4E2-CA0E-FF85-0C98BBE6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43501-B754-FA4C-7D70-C18FE138E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98848-BD79-8156-DAC9-1E3990386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DA7F1-13FF-16F6-152F-C1CF593D7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54EFE-AAB0-0FC2-BA1D-1F1E81C3A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E0F60-4FF6-BE29-A870-AA5442D71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5703E-77CB-767C-D673-86E5EAC3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8D223-E000-4CD5-19BD-DC5127DC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7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41D8-DB15-F25E-358E-6B757517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3E0AD9-EE96-DFC5-96F2-44A6F8EE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F7781-297B-ADE8-E297-E8F7D18B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7C66D-2B09-1C07-2AD8-E25E82AC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2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D18A6-506B-A9B7-1ABF-61136673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5050D-F593-CDA6-791A-80D8ADCB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E0E39-BE66-D7ED-800F-749E293C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8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2046-23EB-E680-BE8C-49179515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9A3E-13AB-9276-1C40-B5C690EF6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970A5-4350-1CA2-9052-5F942C8CC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EE9FB-D73B-E10A-A3F3-3B810009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CBB79-F49D-6AB8-EADF-97D457F8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DFC23-37DD-55E1-6A8F-859FA020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8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0896-9DC3-9781-F271-57F9E7C2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E5CFB-2D32-4DD8-3F73-8D3EE876D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05DDC-D216-5C8D-36F0-D5DC3637D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14279-625B-2C52-5CCE-D6D46371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AA4D6-3138-F6F7-C95A-412EBD83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582A7-614B-A011-549C-3E80EF41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0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B3F12-AD3B-A1A9-20B7-DD97CA7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EEF5F-B34A-ABCE-C626-E6D5FD255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882EC-B124-4E15-B7C6-FD60B407A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01FBF-3EF1-4538-9C49-5717E953705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373AC-DA26-07CC-3639-A6BD50940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47B6-02C8-8D8E-AF52-460A0A0F6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C52A6-A261-471F-90FB-1A3881B3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4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7047-DAA9-EDF6-793D-72AD82FAA6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National Dialogue on access to social </a:t>
            </a:r>
            <a:b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</a:b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protection among PLHIV and KP</a:t>
            </a:r>
            <a:b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</a:b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</a:b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8C285-D06A-32EC-3B4C-D9D0CFA8AC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3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C5C4D9-49ED-90A9-08A8-5B8EDE3E6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2593" y="1683469"/>
            <a:ext cx="3263503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5B3A015-35BF-8092-5A2A-60CE9C3FC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1" t="6267" r="11166" b="5253"/>
          <a:stretch/>
        </p:blipFill>
        <p:spPr>
          <a:xfrm>
            <a:off x="2849084" y="1683469"/>
            <a:ext cx="2915396" cy="435133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B0D285D-E66E-0ABC-5584-3D422DDDB9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02094"/>
            <a:ext cx="10515600" cy="12516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36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Programmes</a:t>
            </a:r>
            <a:r>
              <a:rPr lang="en-US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 and policies that put </a:t>
            </a:r>
            <a:br>
              <a:rPr lang="en-US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</a:br>
            <a:r>
              <a:rPr lang="en-US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people first have the most impact</a:t>
            </a:r>
          </a:p>
        </p:txBody>
      </p:sp>
    </p:spTree>
    <p:extLst>
      <p:ext uri="{BB962C8B-B14F-4D97-AF65-F5344CB8AC3E}">
        <p14:creationId xmlns:p14="http://schemas.microsoft.com/office/powerpoint/2010/main" val="21852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4AC3-9604-E468-AC31-CE9691A0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9C24CA-6083-A561-BB17-CF2B644CA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941" y="1780674"/>
            <a:ext cx="9074696" cy="3662144"/>
          </a:xfrm>
        </p:spPr>
      </p:pic>
    </p:spTree>
    <p:extLst>
      <p:ext uri="{BB962C8B-B14F-4D97-AF65-F5344CB8AC3E}">
        <p14:creationId xmlns:p14="http://schemas.microsoft.com/office/powerpoint/2010/main" val="64189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123C-1206-60B4-6127-48328F29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09904A-80CF-C61B-547C-1346DA01B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092" y="1581261"/>
            <a:ext cx="10475554" cy="4716369"/>
          </a:xfrm>
        </p:spPr>
      </p:pic>
    </p:spTree>
    <p:extLst>
      <p:ext uri="{BB962C8B-B14F-4D97-AF65-F5344CB8AC3E}">
        <p14:creationId xmlns:p14="http://schemas.microsoft.com/office/powerpoint/2010/main" val="405626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EE83-C7B3-FB16-D6DA-DEF2427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m-KH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Muol Light" panose="02000500000000020004" pitchFamily="2" charset="0"/>
              </a:rPr>
              <a:t>គោលនយោបាយទី៤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r>
              <a:rPr lang="km-KH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Muol Light" panose="02000500000000020004" pitchFamily="2" charset="0"/>
              </a:rPr>
              <a:t>ពង្រីក ពង្រឹង និងពន្លឿនកម្មវិធីគាំពារសង្គម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42C16-4607-5B68-639B-24E302C1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91" y="1825625"/>
            <a:ext cx="10943923" cy="4351338"/>
          </a:xfrm>
        </p:spPr>
        <p:txBody>
          <a:bodyPr>
            <a:normAutofit fontScale="92500" lnSpcReduction="20000"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m-KH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Siemreap" panose="02000500000000020004" pitchFamily="2" charset="0"/>
              </a:rPr>
              <a:t>រាជរដ្ឋាភិបាលប្តេជ្ញាពង្រីក ពង្រឹង និងពន្លឿនកម្មវិធីគាំពារសង្គម ដើម្បីផ្តល់សេវាគាំពារសង្គមដល់អ្នកផ្ទុកមេរោគអេដស៍ និងអ្នកជំងឺអេដស៍ដែលត្រូវបានចាត់ទុកជាជនក្រីក្រក្នុងសហគមន៍ ដោយមិនទុកនរណាម្នាក់ចោលនោះឡើយ។ ដើម្បីសម្រេចគោលដៅនេះ រាជរដ្ឋាភិបាលដាក់ចេញនូវវិធានការដូចតទៅ ៖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DaunPenh" panose="01010101010101010101" pitchFamily="2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Khmer OS Siemreap" panose="02000500000000020004" pitchFamily="2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m-KH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Siemreap" panose="02000500000000020004" pitchFamily="2" charset="0"/>
              </a:rPr>
              <a:t>អាជ្ញាធរជាតិប្រយុទ្ធនឹងជំងឺអេដស៍ ត្រូវសហការជាមួយក្រសួងសេដ្ឋកិច្ច និងហិរញ្ញវត្ថុ ជាពិសេស ក្រុមប្រឹក្សាជាតិគាំពារសង្គម ដើម្បីធានាថា ៖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DaunPenh" panose="01010101010101010101" pitchFamily="2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Khmer OS Battambang" panose="02000500000000020004" pitchFamily="2" charset="0"/>
              <a:buChar char="-"/>
            </a:pPr>
            <a:r>
              <a:rPr lang="km-KH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Siemreap" panose="02000500000000020004" pitchFamily="2" charset="0"/>
              </a:rPr>
              <a:t>អ្នកផ្ទុកមេរោគអេដស៍ និងជំងឺអេដស៍ទទួលបានអត្តសញ្ញាណកម្មគ្រួសារក្រីក្រជាលក្ខណៈ បុគ្គល ដែលអាចរក្សាការសម្ងាត់ និងដែលមិនត្រូវបានបើកទូលាយដូចប្រជាជនទូទៅឡើយ។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DaunPenh" panose="01010101010101010101" pitchFamily="2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Khmer OS Battambang" panose="02000500000000020004" pitchFamily="2" charset="0"/>
              <a:buChar char="-"/>
            </a:pPr>
            <a:r>
              <a:rPr lang="km-KH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Siemreap" panose="02000500000000020004" pitchFamily="2" charset="0"/>
              </a:rPr>
              <a:t>ប្រជាជនប្រឈមខ្ពស់នឹងការចម្លងមេរោគអេដស៍ ដូចជា អ្នកបម្រើសេវាសកម្សាន្តសប្បាយ បុរសរួមភេទជាមួយបុរស ក្រុមបំប្លែងភេទ មានលទ្ធភាពទទួលបានប.ស.ស ឬប័ណ្ណសមធម៌សុខាភិបាល ទៅតាមស្ថានភាពជាក់ស្តែងរបស់ប្រជាជនប្រឈមខ្ពស់ទាំងនោះ។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DaunPenh" panose="01010101010101010101" pitchFamily="2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986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D077-18FF-10A5-2EE7-A6C87793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m-KH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Muol Light" panose="02000500000000020004" pitchFamily="2" charset="0"/>
              </a:rPr>
              <a:t>គោលនយោបាយទី៤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r>
              <a:rPr lang="km-KH" sz="2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OS Muol Light" panose="02000500000000020004" pitchFamily="2" charset="0"/>
              </a:rPr>
              <a:t>ពង្រីក ពង្រឹង និងពន្លឿនកម្មវិធីគាំពារសង្គម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3552A-12D8-6A74-E611-338A00A25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Khmer OS Battambang" panose="02000500000000020004" pitchFamily="2" charset="0"/>
              <a:buChar char="-"/>
            </a:pPr>
            <a:r>
              <a:rPr lang="km-KH" sz="1800" dirty="0">
                <a:solidFill>
                  <a:srgbClr val="000000"/>
                </a:solidFill>
                <a:effectLst/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រៀបចំយន្តការក្នុងការផ្តល់ប័ណ្ណសមធម៌សុខាភិបាល ដល់អ្នកបម្រើសេវាកម្សាន្តសប្បាយ នៅកន្លែង    ម៉ាស្សា ស្ទីម សោណា កោសជប់ តាមសួនសាធារណៈ ជាដើម។ ដោយឡែក ចំពោះអ្នកលាក់មុខ ឬគ្មានអត្តសញ្ញាណច្បាស់លាស់ ក្រសួង ស្ថាប័នមានសមត្ថកិច្ចអាចយក</a:t>
            </a:r>
            <a:r>
              <a:rPr lang="en-US" sz="1800" dirty="0">
                <a:solidFill>
                  <a:srgbClr val="000000"/>
                </a:solidFill>
                <a:effectLst/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             </a:t>
            </a:r>
            <a:r>
              <a:rPr lang="km-KH" sz="1800" dirty="0">
                <a:solidFill>
                  <a:srgbClr val="000000"/>
                </a:solidFill>
                <a:effectLst/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ភស្តុតាងនៃការធ្វើតេស្តរកមេរោគអេដស៍ជាមូលដ្ឋានក្នុងការផ្តល់ប័ណ្ណសមធម៌សុខាភិបាល ឬ អត្តសញ្ញាណកម្មគ្រួសារក្រីក្របាន។</a:t>
            </a:r>
            <a:endParaRPr lang="en-US" sz="1800" dirty="0">
              <a:effectLst/>
              <a:latin typeface="Khmer OS Siemreap" panose="02000500000000020004" pitchFamily="2" charset="0"/>
              <a:ea typeface="Calibri" panose="020F0502020204030204" pitchFamily="34" charset="0"/>
              <a:cs typeface="Khmer OS Siemreap" panose="02000500000000020004" pitchFamily="2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Khmer OS Battambang" panose="02000500000000020004" pitchFamily="2" charset="0"/>
              <a:buChar char="-"/>
            </a:pPr>
            <a:r>
              <a:rPr lang="km-KH" sz="1800" dirty="0">
                <a:solidFill>
                  <a:srgbClr val="000000"/>
                </a:solidFill>
                <a:effectLst/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អាជ្ញាធរជាតិប្រយុទ្ធនឹងជំងឺអេដស៍ ត្រូវសហការជាមួយក្រសួងសុខាភិបាល និងអាជ្ញាធរដែនដីគ្រប់លំដាប់ថ្នាក់ ក្នុងការរៀបចំយុទ្ធនាការអប់រំ និងធ្វើតេស្តឈាមរកមេរោគអេដស៍ ស្របពេលដែលក្រុមប្រឈមខ្ពស់មកចុះឈ្មោះធ្វើអត្តសញ្ញាណកម្ម ដើម្បីទទួលអត្ថប្រយោជន៍ពីកម្មវិធី</a:t>
            </a:r>
            <a:r>
              <a:rPr lang="km-KH" sz="1800" spc="-40" dirty="0">
                <a:solidFill>
                  <a:srgbClr val="000000"/>
                </a:solidFill>
                <a:effectLst/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គាំពារសង្គមដូចជា ប័ណ្ណសមធម៌សុខាភិបាល ឬអត្តសញ្ញាណកម្មគ្រួសារ ឬបុគ្គលក្រីក្រជាដើម។</a:t>
            </a:r>
            <a:endParaRPr lang="en-US" sz="1800" dirty="0">
              <a:effectLst/>
              <a:latin typeface="Khmer OS Siemreap" panose="02000500000000020004" pitchFamily="2" charset="0"/>
              <a:ea typeface="Calibri" panose="020F0502020204030204" pitchFamily="34" charset="0"/>
              <a:cs typeface="Khmer OS Siemreap" panose="02000500000000020004" pitchFamily="2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Khmer OS Battambang" panose="02000500000000020004" pitchFamily="2" charset="0"/>
              <a:buChar char="-"/>
            </a:pPr>
            <a:r>
              <a:rPr lang="km-KH" sz="1800" dirty="0">
                <a:solidFill>
                  <a:srgbClr val="000000"/>
                </a:solidFill>
                <a:effectLst/>
                <a:latin typeface="Khmer OS Siemreap" panose="02000500000000020004" pitchFamily="2" charset="0"/>
                <a:ea typeface="Calibri" panose="020F0502020204030204" pitchFamily="34" charset="0"/>
                <a:cs typeface="Khmer OS Siemreap" panose="02000500000000020004" pitchFamily="2" charset="0"/>
              </a:rPr>
              <a:t>អាជ្ញាធរជាតិប្រយុទ្ធនឹងជំងឺអេដស៍ ត្រូវសហការជាមួយក្រសួងសុខាភិបាល ដើម្បីធានាថា ស្រ្តីមានផ្ទៃពោះដែលបានទទួលអត្ថប្រយោជន៍ពីកម្មវិធីគាំពារសង្គម បានទទួលកម្មវិធីបង្ការការចម្លងមេរោគអេដស៍ពីម្តាយទៅកូន ចាប់ពីពេលមានផ្ទៃពោះរហូតដល់ កូនមានអាយុ២ឆ្នាំ។ </a:t>
            </a:r>
            <a:endParaRPr lang="en-US" sz="1800" dirty="0">
              <a:effectLst/>
              <a:latin typeface="Khmer OS Siemreap" panose="02000500000000020004" pitchFamily="2" charset="0"/>
              <a:ea typeface="Calibri" panose="020F0502020204030204" pitchFamily="34" charset="0"/>
              <a:cs typeface="Khmer OS Siemreap" panose="02000500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17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1607-E122-99CB-4A83-7EE14C130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98101" cy="1325563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 </a:t>
            </a:r>
            <a:b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</a:b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Multidimensional poverty analysis (MDPA)</a:t>
            </a:r>
            <a:endParaRPr lang="en-US" sz="6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78F353-8DD5-9E13-93A1-AD63BEE27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312" t="30769" r="12607" b="12821"/>
          <a:stretch/>
        </p:blipFill>
        <p:spPr bwMode="auto">
          <a:xfrm>
            <a:off x="838200" y="2330114"/>
            <a:ext cx="3742313" cy="3484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E6192-7E5F-5980-FFB3-3B5E4C9FCC7B}"/>
              </a:ext>
            </a:extLst>
          </p:cNvPr>
          <p:cNvSpPr txBox="1"/>
          <p:nvPr/>
        </p:nvSpPr>
        <p:spPr>
          <a:xfrm>
            <a:off x="302395" y="5934349"/>
            <a:ext cx="6335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provides one input to the process of preparing a Swedish country strategy for development cooperation with Cambodia from 2020.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</a:b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BB2663-0271-2361-DCF3-457D861C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12" y="471638"/>
            <a:ext cx="6177605" cy="568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7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E149-1393-BC25-14E4-1B305B3D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Multidimensional poverty analysis (MDPA)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A0836-A2FF-CF28-B500-6038FC3C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815" y="1511167"/>
            <a:ext cx="10515600" cy="505080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Being poor in terms of </a:t>
            </a:r>
            <a:r>
              <a:rPr lang="en-US" sz="2400" b="1" dirty="0"/>
              <a:t>resources </a:t>
            </a:r>
            <a:r>
              <a:rPr lang="en-US" sz="2400" dirty="0"/>
              <a:t>means not having access to or power over resources that can be used to sustain a decent living standard and improve one’s life. Resources can be both material and non-material – e.g. a decent income, capital, being educated or trained, professional skills, being healthy. </a:t>
            </a:r>
          </a:p>
          <a:p>
            <a:r>
              <a:rPr lang="en-US" sz="2400" dirty="0"/>
              <a:t>Being poor in terms of </a:t>
            </a:r>
            <a:r>
              <a:rPr lang="en-US" sz="2400" b="1" dirty="0"/>
              <a:t>opportunities and choice </a:t>
            </a:r>
            <a:r>
              <a:rPr lang="en-US" sz="2400" dirty="0"/>
              <a:t>concerns what possibility you have to develop and/or use your resources so as to move out of poverty. Access to e.g. social services, to infrastructure, to capital, to land, or to natural resources affects the opportunities and choices. </a:t>
            </a:r>
          </a:p>
          <a:p>
            <a:r>
              <a:rPr lang="en-US" sz="2400" dirty="0"/>
              <a:t>Being poor through </a:t>
            </a:r>
            <a:r>
              <a:rPr lang="en-US" sz="2400" b="1" dirty="0"/>
              <a:t>lack of power and voice </a:t>
            </a:r>
            <a:r>
              <a:rPr lang="en-US" sz="2400" dirty="0"/>
              <a:t>relates to the ability of people to articulate their concerns, needs and rights in an informed way, and to take part in decision-making that relate to these concerns. Power is a relational concept that allows us to better understand socio-cultural hierarchies and relations of which gender is one, others include age, caste, class, religion, ethnicity and sexual identity. Reinforcing forms of discrimination based on such socio-cultural relations may increase an individual’s poverty in this sense. </a:t>
            </a:r>
          </a:p>
          <a:p>
            <a:r>
              <a:rPr lang="en-US" sz="2400" dirty="0"/>
              <a:t>Being poor in terms of </a:t>
            </a:r>
            <a:r>
              <a:rPr lang="en-US" sz="2400" b="1" dirty="0"/>
              <a:t>human security </a:t>
            </a:r>
            <a:r>
              <a:rPr lang="en-US" sz="2400" dirty="0"/>
              <a:t>implies that violence and insecurity are constraints to different groups’ and individuals’ possibilities to exercise their human rights and to find paths out of poverty.</a:t>
            </a:r>
          </a:p>
        </p:txBody>
      </p:sp>
    </p:spTree>
    <p:extLst>
      <p:ext uri="{BB962C8B-B14F-4D97-AF65-F5344CB8AC3E}">
        <p14:creationId xmlns:p14="http://schemas.microsoft.com/office/powerpoint/2010/main" val="295652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B45CE-1029-BFBD-96FD-B8E0C8F7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26631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km-KH" sz="27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ប្រសាសន៍</a:t>
            </a:r>
            <a:b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សម្តេចអគ្គមហាសេនាបតី</a:t>
            </a:r>
            <a: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ហ៊ុន</a:t>
            </a:r>
            <a: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សែន​</a:t>
            </a:r>
            <a: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br>
              <a:rPr lang="km-KH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នាយករដ្ខមន្ត្រី</a:t>
            </a:r>
            <a: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r>
              <a:rPr lang="km-KH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នៃព្រះរាជាណាចក្រកម្ពុជា</a:t>
            </a:r>
            <a: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 </a:t>
            </a:r>
            <a:br>
              <a:rPr lang="en-US" sz="2700" dirty="0"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r>
              <a:rPr lang="km-KH" sz="22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ថ្ងៃទី២៤ខែកក្កដាឆ្នាំ២០២៣</a:t>
            </a:r>
            <a:br>
              <a:rPr lang="km-KH" sz="3200" dirty="0">
                <a:latin typeface="Khmer OS Siemreap" panose="02000500000000020004" pitchFamily="2" charset="0"/>
                <a:cs typeface="Khmer OS Siemreap" panose="02000500000000020004" pitchFamily="2" charset="0"/>
              </a:rPr>
            </a:br>
            <a:endParaRPr lang="en-US" sz="32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3D0AAA-8505-F19C-E9B9-B22F36286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23" b="10519"/>
          <a:stretch/>
        </p:blipFill>
        <p:spPr>
          <a:xfrm>
            <a:off x="1329939" y="2158520"/>
            <a:ext cx="9532121" cy="4437366"/>
          </a:xfrm>
        </p:spPr>
      </p:pic>
    </p:spTree>
    <p:extLst>
      <p:ext uri="{BB962C8B-B14F-4D97-AF65-F5344CB8AC3E}">
        <p14:creationId xmlns:p14="http://schemas.microsoft.com/office/powerpoint/2010/main" val="252156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3AA382-A73F-B80B-11AA-EBAE5259D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74" y="946790"/>
            <a:ext cx="9055100" cy="4964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8CC021-EE9F-1E7F-5082-314BCE2757EA}"/>
              </a:ext>
            </a:extLst>
          </p:cNvPr>
          <p:cNvSpPr txBox="1"/>
          <p:nvPr/>
        </p:nvSpPr>
        <p:spPr>
          <a:xfrm>
            <a:off x="177800" y="1943100"/>
            <a:ext cx="120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3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Care &amp;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3E74E-7FE4-6F6F-E359-67102725DB57}"/>
              </a:ext>
            </a:extLst>
          </p:cNvPr>
          <p:cNvSpPr txBox="1"/>
          <p:nvPr/>
        </p:nvSpPr>
        <p:spPr>
          <a:xfrm>
            <a:off x="10617996" y="1382184"/>
            <a:ext cx="132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1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Response Mechanism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E8712-6DE6-5D7C-A854-BAFB3813F38F}"/>
              </a:ext>
            </a:extLst>
          </p:cNvPr>
          <p:cNvSpPr txBox="1"/>
          <p:nvPr/>
        </p:nvSpPr>
        <p:spPr>
          <a:xfrm>
            <a:off x="62704" y="4731963"/>
            <a:ext cx="132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2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Prevention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D4A4E-9E64-1DBA-6AD2-EAF781D2EC10}"/>
              </a:ext>
            </a:extLst>
          </p:cNvPr>
          <p:cNvSpPr txBox="1"/>
          <p:nvPr/>
        </p:nvSpPr>
        <p:spPr>
          <a:xfrm>
            <a:off x="10488418" y="2542249"/>
            <a:ext cx="158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4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Social Protection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DDDF7-99AB-1D49-4488-F359AC6A5DC1}"/>
              </a:ext>
            </a:extLst>
          </p:cNvPr>
          <p:cNvSpPr txBox="1"/>
          <p:nvPr/>
        </p:nvSpPr>
        <p:spPr>
          <a:xfrm>
            <a:off x="10557074" y="3706356"/>
            <a:ext cx="158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5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Stigma &amp; Discrimination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85ED4-3299-2ADF-BB03-F1F1484ECFC3}"/>
              </a:ext>
            </a:extLst>
          </p:cNvPr>
          <p:cNvSpPr txBox="1"/>
          <p:nvPr/>
        </p:nvSpPr>
        <p:spPr>
          <a:xfrm>
            <a:off x="10833896" y="487046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6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Resource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C6783-2D60-6DD0-C310-189521D1187B}"/>
              </a:ext>
            </a:extLst>
          </p:cNvPr>
          <p:cNvSpPr txBox="1"/>
          <p:nvPr/>
        </p:nvSpPr>
        <p:spPr>
          <a:xfrm>
            <a:off x="5423696" y="6101052"/>
            <a:ext cx="168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Policy 7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M&amp;E</a:t>
            </a:r>
          </a:p>
        </p:txBody>
      </p:sp>
    </p:spTree>
    <p:extLst>
      <p:ext uri="{BB962C8B-B14F-4D97-AF65-F5344CB8AC3E}">
        <p14:creationId xmlns:p14="http://schemas.microsoft.com/office/powerpoint/2010/main" val="353292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3" y="0"/>
            <a:ext cx="12190476" cy="763809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34" y="1404082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m-KH" dirty="0">
                <a:solidFill>
                  <a:srgbClr val="FFFF00"/>
                </a:solidFill>
                <a:latin typeface="Khmer OS Content" panose="02000500000000020004" pitchFamily="2" charset="0"/>
                <a:cs typeface="Khmer OS Content" panose="02000500000000020004" pitchFamily="2" charset="0"/>
              </a:rPr>
              <a:t>គោលដៅ៩៥-៩៥-៩៥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212A4-0BE6-5B4A-FCFA-C3611F5052AC}"/>
              </a:ext>
            </a:extLst>
          </p:cNvPr>
          <p:cNvSpPr txBox="1"/>
          <p:nvPr/>
        </p:nvSpPr>
        <p:spPr>
          <a:xfrm>
            <a:off x="3129150" y="157476"/>
            <a:ext cx="8074656" cy="12516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36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Programmes</a:t>
            </a:r>
            <a:r>
              <a:rPr lang="en-US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 and policies that put people first have the most impact</a:t>
            </a:r>
          </a:p>
        </p:txBody>
      </p:sp>
    </p:spTree>
    <p:extLst>
      <p:ext uri="{BB962C8B-B14F-4D97-AF65-F5344CB8AC3E}">
        <p14:creationId xmlns:p14="http://schemas.microsoft.com/office/powerpoint/2010/main" val="25593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/>
          <a:stretch>
            <a:fillRect/>
          </a:stretch>
        </p:blipFill>
        <p:spPr bwMode="auto">
          <a:xfrm rot="5400000">
            <a:off x="3122681" y="-186824"/>
            <a:ext cx="5578484" cy="821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2824" y="128790"/>
            <a:ext cx="273032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m-KH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ការដឹកនាំ</a:t>
            </a:r>
          </a:p>
          <a:p>
            <a:pPr algn="ctr"/>
            <a:r>
              <a:rPr lang="en-US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Leadership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645" y="3921016"/>
            <a:ext cx="25371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m-KH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ភាពជាដៃគូ</a:t>
            </a:r>
            <a:endParaRPr lang="en-US" sz="32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algn="ctr"/>
            <a:r>
              <a:rPr lang="en-US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Partnership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9003" y="3921016"/>
            <a:ext cx="26229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m-KH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ការវិនិយោគ</a:t>
            </a:r>
            <a:endParaRPr lang="en-US" sz="32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algn="ctr"/>
            <a:r>
              <a:rPr lang="en-US" sz="32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Investment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49629" y="462890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HSSP 2021-2025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9628" y="6187021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NSP V 2019-2023</a:t>
            </a:r>
          </a:p>
        </p:txBody>
      </p:sp>
    </p:spTree>
    <p:extLst>
      <p:ext uri="{BB962C8B-B14F-4D97-AF65-F5344CB8AC3E}">
        <p14:creationId xmlns:p14="http://schemas.microsoft.com/office/powerpoint/2010/main" val="76477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865449B1-2335-ACE0-1F83-A193E1C8ACC1}"/>
              </a:ext>
            </a:extLst>
          </p:cNvPr>
          <p:cNvSpPr/>
          <p:nvPr/>
        </p:nvSpPr>
        <p:spPr>
          <a:xfrm>
            <a:off x="271038" y="4125974"/>
            <a:ext cx="2927149" cy="2231803"/>
          </a:xfrm>
          <a:prstGeom prst="rightArrow">
            <a:avLst>
              <a:gd name="adj1" fmla="val 63657"/>
              <a:gd name="adj2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A9644-5137-9D95-5174-EF7F6E9C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3" y="817607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km-KH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គោលនយោបាយជាតិ</a:t>
            </a:r>
            <a:r>
              <a:rPr lang="km-KH" sz="2400" dirty="0">
                <a:solidFill>
                  <a:srgbClr val="FF0000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លុបបំបាត់</a:t>
            </a:r>
            <a:r>
              <a:rPr lang="km-KH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ជំងឺអេដស៍ ឆ្នាំ២០២៥ </a:t>
            </a:r>
            <a:br>
              <a:rPr lang="en-US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</a:br>
            <a:r>
              <a:rPr lang="km-KH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និង</a:t>
            </a:r>
            <a:r>
              <a:rPr lang="km-KH" sz="2400" dirty="0">
                <a:solidFill>
                  <a:srgbClr val="00B050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ចីរភាព</a:t>
            </a:r>
            <a:r>
              <a:rPr lang="km-KH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កម្មវិធីអេដស៍ សម្រាប់ឆ្នាំ២០២៣</a:t>
            </a:r>
            <a:r>
              <a:rPr lang="en-US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-</a:t>
            </a:r>
            <a:r>
              <a:rPr lang="km-KH" sz="2400" dirty="0">
                <a:solidFill>
                  <a:srgbClr val="0000FF"/>
                </a:solidFill>
                <a:effectLst/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  <a:t>២០២៨ </a:t>
            </a:r>
            <a:br>
              <a:rPr lang="en-US" sz="6600" spc="20" dirty="0">
                <a:solidFill>
                  <a:srgbClr val="002060"/>
                </a:solidFill>
                <a:latin typeface="Khmer OS Muol Light" panose="02000500000000020004" pitchFamily="2" charset="0"/>
                <a:ea typeface="Calibri" panose="020F0502020204030204" pitchFamily="34" charset="0"/>
                <a:cs typeface="Khmer OS Muol Light" panose="02000500000000020004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D01E8-1384-1016-24D4-64D44D9D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888" y="1816260"/>
            <a:ext cx="7524014" cy="235439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km-KH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Khmer OS Siemreap" panose="02000500000000020004" pitchFamily="2" charset="0"/>
              </a:rPr>
              <a:t>ចីរភាពនៃកម្មវិធីអេដស៍ គឺការឆ្លើយតបនឹងមេរោគអេដស៍ប្រកបដោយនិរន្តរភាពដោយរក្សាភាពជាអ្នកដឹកនាំ ភាពជាដៃគូពហុវិស័យ និងតាមរយៈការវិនិយោគនៅគ្រប់កម្រិត ​ដើម្បីធានាបាននូវសេវាអេដស៍គ្រប់ជ្រុងជ្រោយ រួមទាំងការគ្រប់គ្រងដោយសហគមន៍ ដោយយកប្រជាជនជាស្នូល ប្រកបដោយសេវាពាក់ព័ន្ធ​ ដើម្បីបន្តទប់ស្កាត់ការរីករាលដាលមេរោគអេដស៍ ព្រមទាំងធានានូវភាពធន់នឹងវិបត្តិសេដ្ឋកិច្ច ក៏ដូចជាជំងឺរាតត្បាតផ្សេងៗទៀត។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E769F-44B9-B5EE-8466-4346708E66FC}"/>
              </a:ext>
            </a:extLst>
          </p:cNvPr>
          <p:cNvSpPr txBox="1"/>
          <p:nvPr/>
        </p:nvSpPr>
        <p:spPr>
          <a:xfrm>
            <a:off x="2018097" y="6194021"/>
            <a:ext cx="9030903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/>
              </a:rPr>
              <a:t>Source : Cambodia HIV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 panose="01010101010101010101" pitchFamily="2" charset="0"/>
              </a:rPr>
              <a:t>Sustainability Roadmap Review, 2022 by NAA and UNAIDS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90639-36AE-36A3-B6A8-22AD036FB71C}"/>
              </a:ext>
            </a:extLst>
          </p:cNvPr>
          <p:cNvSpPr txBox="1"/>
          <p:nvPr/>
        </p:nvSpPr>
        <p:spPr>
          <a:xfrm>
            <a:off x="10756900" y="5778500"/>
            <a:ext cx="58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2B963-FCE7-BD54-3909-A42BCA64FEE2}"/>
              </a:ext>
            </a:extLst>
          </p:cNvPr>
          <p:cNvSpPr txBox="1"/>
          <p:nvPr/>
        </p:nvSpPr>
        <p:spPr>
          <a:xfrm>
            <a:off x="3303104" y="4664794"/>
            <a:ext cx="6331784" cy="115416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24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១០</a:t>
            </a:r>
            <a:r>
              <a:rPr lang="en-US" sz="24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,</a:t>
            </a:r>
            <a:r>
              <a:rPr lang="km-KH" sz="24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៨០០នាក់នឹងឆ្លងមេរោគអេដស៍</a:t>
            </a:r>
            <a:r>
              <a:rPr lang="en-US" sz="24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                                               </a:t>
            </a:r>
            <a:r>
              <a:rPr lang="km-KH" sz="2400" dirty="0">
                <a:solidFill>
                  <a:srgbClr val="FF0000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ពីឆ្នាំ២០២៣ដល់២០៣០(ពាក់កណ្តាលជាយុវវ័យ)</a:t>
            </a:r>
            <a:endParaRPr lang="en-US" sz="2400" dirty="0">
              <a:solidFill>
                <a:srgbClr val="FF0000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8533D-722F-001C-7AC6-903F2B861172}"/>
              </a:ext>
            </a:extLst>
          </p:cNvPr>
          <p:cNvSpPr txBox="1"/>
          <p:nvPr/>
        </p:nvSpPr>
        <p:spPr>
          <a:xfrm>
            <a:off x="476451" y="3036911"/>
            <a:ext cx="1205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Ending AIDS…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6BDB3-376E-1119-6981-F94D53C54CD1}"/>
              </a:ext>
            </a:extLst>
          </p:cNvPr>
          <p:cNvSpPr txBox="1"/>
          <p:nvPr/>
        </p:nvSpPr>
        <p:spPr>
          <a:xfrm>
            <a:off x="9718902" y="3036911"/>
            <a:ext cx="2342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Sustaining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the response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9C060-07D2-8D3C-D2F2-54E7CC6B0037}"/>
              </a:ext>
            </a:extLst>
          </p:cNvPr>
          <p:cNvSpPr txBox="1"/>
          <p:nvPr/>
        </p:nvSpPr>
        <p:spPr>
          <a:xfrm>
            <a:off x="-460891" y="4580157"/>
            <a:ext cx="3572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m-KH" sz="20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អ្នកផ្ទុកអេដស៍</a:t>
            </a:r>
          </a:p>
          <a:p>
            <a:pPr algn="ctr"/>
            <a:r>
              <a:rPr lang="km-KH" sz="20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១</a:t>
            </a:r>
            <a:r>
              <a:rPr lang="en-US" sz="20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0,000</a:t>
            </a:r>
            <a:endParaRPr lang="km-KH" sz="2000" dirty="0">
              <a:solidFill>
                <a:srgbClr val="FF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algn="ctr"/>
            <a:r>
              <a:rPr lang="km-KH" sz="20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ដែលមិនទាន់ដឹង</a:t>
            </a:r>
          </a:p>
          <a:p>
            <a:pPr algn="ctr"/>
            <a:r>
              <a:rPr lang="km-KH" sz="20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ពីស្ថានភាពខ្លួន</a:t>
            </a:r>
            <a:endParaRPr lang="en-US" sz="2000" dirty="0">
              <a:solidFill>
                <a:srgbClr val="FF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6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363A38-5AAC-BCEC-4ED0-CF17657EA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38" y="567134"/>
            <a:ext cx="9345551" cy="57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7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1298"/>
            <a:ext cx="9144000" cy="969012"/>
          </a:xfrm>
        </p:spPr>
        <p:txBody>
          <a:bodyPr>
            <a:normAutofit/>
          </a:bodyPr>
          <a:lstStyle/>
          <a:p>
            <a:r>
              <a:rPr lang="km-KH" sz="48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វឌ្ឍនភាពនៃការអនុវត្តន៍សជណ២១៣</a:t>
            </a:r>
            <a:endParaRPr lang="en-US" sz="48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6892A-8E1A-42B5-9055-F5F542D0C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53" y="1698172"/>
            <a:ext cx="3529338" cy="47276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7D5A3A-CF1F-4F2A-96BC-404DD2EE72DE}"/>
              </a:ext>
            </a:extLst>
          </p:cNvPr>
          <p:cNvGrpSpPr/>
          <p:nvPr/>
        </p:nvGrpSpPr>
        <p:grpSpPr>
          <a:xfrm>
            <a:off x="5144022" y="1780872"/>
            <a:ext cx="5523978" cy="4727681"/>
            <a:chOff x="811325" y="2405614"/>
            <a:chExt cx="4810711" cy="40598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945F0A-72EC-4557-9402-27ABE65E7299}"/>
                </a:ext>
              </a:extLst>
            </p:cNvPr>
            <p:cNvGrpSpPr/>
            <p:nvPr/>
          </p:nvGrpSpPr>
          <p:grpSpPr>
            <a:xfrm>
              <a:off x="1208254" y="2405614"/>
              <a:ext cx="3996062" cy="3986893"/>
              <a:chOff x="3174108" y="354681"/>
              <a:chExt cx="3996062" cy="3986893"/>
            </a:xfrm>
          </p:grpSpPr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33B9B99-B119-4DB7-AF88-CBA7C52FA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994" y="2382799"/>
                <a:ext cx="1091169" cy="1669764"/>
              </a:xfrm>
              <a:custGeom>
                <a:avLst/>
                <a:gdLst>
                  <a:gd name="T0" fmla="*/ 229 w 878"/>
                  <a:gd name="T1" fmla="*/ 0 h 1347"/>
                  <a:gd name="T2" fmla="*/ 0 w 878"/>
                  <a:gd name="T3" fmla="*/ 0 h 1347"/>
                  <a:gd name="T4" fmla="*/ 759 w 878"/>
                  <a:gd name="T5" fmla="*/ 1347 h 1347"/>
                  <a:gd name="T6" fmla="*/ 878 w 878"/>
                  <a:gd name="T7" fmla="*/ 1151 h 1347"/>
                  <a:gd name="T8" fmla="*/ 229 w 878"/>
                  <a:gd name="T9" fmla="*/ 0 h 1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8" h="1347">
                    <a:moveTo>
                      <a:pt x="2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69"/>
                      <a:pt x="308" y="1066"/>
                      <a:pt x="759" y="1347"/>
                    </a:cubicBezTo>
                    <a:cubicBezTo>
                      <a:pt x="878" y="1151"/>
                      <a:pt x="878" y="1151"/>
                      <a:pt x="878" y="1151"/>
                    </a:cubicBezTo>
                    <a:cubicBezTo>
                      <a:pt x="493" y="910"/>
                      <a:pt x="235" y="486"/>
                      <a:pt x="2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IN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77291EA-F7C4-46D9-B85B-D99EAA961CE2}"/>
                  </a:ext>
                </a:extLst>
              </p:cNvPr>
              <p:cNvGrpSpPr/>
              <p:nvPr/>
            </p:nvGrpSpPr>
            <p:grpSpPr>
              <a:xfrm>
                <a:off x="3174108" y="354681"/>
                <a:ext cx="3996062" cy="3986893"/>
                <a:chOff x="1204456" y="1994633"/>
                <a:chExt cx="3996062" cy="3986893"/>
              </a:xfrm>
            </p:grpSpPr>
            <p:sp>
              <p:nvSpPr>
                <p:cNvPr id="28" name="Freeform 5">
                  <a:extLst>
                    <a:ext uri="{FF2B5EF4-FFF2-40B4-BE49-F238E27FC236}">
                      <a16:creationId xmlns:a16="http://schemas.microsoft.com/office/drawing/2014/main" id="{011C8759-01E4-4158-AF19-CF01BBC75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042" y="2536549"/>
                  <a:ext cx="1681684" cy="1426772"/>
                </a:xfrm>
                <a:custGeom>
                  <a:avLst/>
                  <a:gdLst>
                    <a:gd name="T0" fmla="*/ 648 w 1353"/>
                    <a:gd name="T1" fmla="*/ 0 h 1151"/>
                    <a:gd name="T2" fmla="*/ 0 w 1353"/>
                    <a:gd name="T3" fmla="*/ 1151 h 1151"/>
                    <a:gd name="T4" fmla="*/ 1353 w 1353"/>
                    <a:gd name="T5" fmla="*/ 1151 h 1151"/>
                    <a:gd name="T6" fmla="*/ 648 w 1353"/>
                    <a:gd name="T7" fmla="*/ 0 h 1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53" h="1151">
                      <a:moveTo>
                        <a:pt x="648" y="0"/>
                      </a:moveTo>
                      <a:cubicBezTo>
                        <a:pt x="264" y="241"/>
                        <a:pt x="7" y="666"/>
                        <a:pt x="0" y="1151"/>
                      </a:cubicBezTo>
                      <a:cubicBezTo>
                        <a:pt x="1353" y="1151"/>
                        <a:pt x="1353" y="1151"/>
                        <a:pt x="1353" y="1151"/>
                      </a:cubicBezTo>
                      <a:lnTo>
                        <a:pt x="648" y="0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9" name="Freeform 6">
                  <a:extLst>
                    <a:ext uri="{FF2B5EF4-FFF2-40B4-BE49-F238E27FC236}">
                      <a16:creationId xmlns:a16="http://schemas.microsoft.com/office/drawing/2014/main" id="{F27833F5-4A07-4CE1-AB92-7FE5ECD116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919" y="2542051"/>
                  <a:ext cx="1666096" cy="1421270"/>
                </a:xfrm>
                <a:custGeom>
                  <a:avLst/>
                  <a:gdLst>
                    <a:gd name="T0" fmla="*/ 1341 w 1341"/>
                    <a:gd name="T1" fmla="*/ 1147 h 1147"/>
                    <a:gd name="T2" fmla="*/ 699 w 1341"/>
                    <a:gd name="T3" fmla="*/ 0 h 1147"/>
                    <a:gd name="T4" fmla="*/ 0 w 1341"/>
                    <a:gd name="T5" fmla="*/ 1147 h 1147"/>
                    <a:gd name="T6" fmla="*/ 1341 w 1341"/>
                    <a:gd name="T7" fmla="*/ 1147 h 1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41" h="1147">
                      <a:moveTo>
                        <a:pt x="1341" y="1147"/>
                      </a:moveTo>
                      <a:cubicBezTo>
                        <a:pt x="1334" y="664"/>
                        <a:pt x="1080" y="241"/>
                        <a:pt x="699" y="0"/>
                      </a:cubicBezTo>
                      <a:cubicBezTo>
                        <a:pt x="0" y="1147"/>
                        <a:pt x="0" y="1147"/>
                        <a:pt x="0" y="1147"/>
                      </a:cubicBezTo>
                      <a:lnTo>
                        <a:pt x="1341" y="1147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96EC8545-7DFB-404B-B679-21001FCE5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303" y="2275220"/>
                  <a:ext cx="1747704" cy="1667013"/>
                </a:xfrm>
                <a:custGeom>
                  <a:avLst/>
                  <a:gdLst>
                    <a:gd name="T0" fmla="*/ 1406 w 1406"/>
                    <a:gd name="T1" fmla="*/ 194 h 1345"/>
                    <a:gd name="T2" fmla="*/ 699 w 1406"/>
                    <a:gd name="T3" fmla="*/ 0 h 1345"/>
                    <a:gd name="T4" fmla="*/ 0 w 1406"/>
                    <a:gd name="T5" fmla="*/ 191 h 1345"/>
                    <a:gd name="T6" fmla="*/ 705 w 1406"/>
                    <a:gd name="T7" fmla="*/ 1345 h 1345"/>
                    <a:gd name="T8" fmla="*/ 1406 w 1406"/>
                    <a:gd name="T9" fmla="*/ 194 h 1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6" h="1345">
                      <a:moveTo>
                        <a:pt x="1406" y="194"/>
                      </a:moveTo>
                      <a:cubicBezTo>
                        <a:pt x="1199" y="71"/>
                        <a:pt x="957" y="0"/>
                        <a:pt x="699" y="0"/>
                      </a:cubicBezTo>
                      <a:cubicBezTo>
                        <a:pt x="444" y="0"/>
                        <a:pt x="205" y="70"/>
                        <a:pt x="0" y="191"/>
                      </a:cubicBezTo>
                      <a:cubicBezTo>
                        <a:pt x="705" y="1345"/>
                        <a:pt x="705" y="1345"/>
                        <a:pt x="705" y="1345"/>
                      </a:cubicBezTo>
                      <a:lnTo>
                        <a:pt x="1406" y="194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79254B74-9697-422E-BE06-EFE6AB60B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042" y="4011921"/>
                  <a:ext cx="1681684" cy="1430440"/>
                </a:xfrm>
                <a:custGeom>
                  <a:avLst/>
                  <a:gdLst>
                    <a:gd name="T0" fmla="*/ 0 w 1353"/>
                    <a:gd name="T1" fmla="*/ 0 h 1154"/>
                    <a:gd name="T2" fmla="*/ 650 w 1353"/>
                    <a:gd name="T3" fmla="*/ 1154 h 1154"/>
                    <a:gd name="T4" fmla="*/ 1353 w 1353"/>
                    <a:gd name="T5" fmla="*/ 0 h 1154"/>
                    <a:gd name="T6" fmla="*/ 0 w 1353"/>
                    <a:gd name="T7" fmla="*/ 0 h 1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53" h="1154">
                      <a:moveTo>
                        <a:pt x="0" y="0"/>
                      </a:moveTo>
                      <a:cubicBezTo>
                        <a:pt x="6" y="487"/>
                        <a:pt x="265" y="913"/>
                        <a:pt x="650" y="1154"/>
                      </a:cubicBezTo>
                      <a:cubicBezTo>
                        <a:pt x="1353" y="0"/>
                        <a:pt x="1353" y="0"/>
                        <a:pt x="135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2" name="Freeform 9">
                  <a:extLst>
                    <a:ext uri="{FF2B5EF4-FFF2-40B4-BE49-F238E27FC236}">
                      <a16:creationId xmlns:a16="http://schemas.microsoft.com/office/drawing/2014/main" id="{42EEA446-5B7C-4A87-B50E-85F33E5A1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919" y="4011921"/>
                  <a:ext cx="1666096" cy="1422188"/>
                </a:xfrm>
                <a:custGeom>
                  <a:avLst/>
                  <a:gdLst>
                    <a:gd name="T0" fmla="*/ 1341 w 1341"/>
                    <a:gd name="T1" fmla="*/ 0 h 1147"/>
                    <a:gd name="T2" fmla="*/ 0 w 1341"/>
                    <a:gd name="T3" fmla="*/ 0 h 1147"/>
                    <a:gd name="T4" fmla="*/ 701 w 1341"/>
                    <a:gd name="T5" fmla="*/ 1147 h 1147"/>
                    <a:gd name="T6" fmla="*/ 1341 w 1341"/>
                    <a:gd name="T7" fmla="*/ 0 h 1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41" h="1147">
                      <a:moveTo>
                        <a:pt x="134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701" y="1147"/>
                        <a:pt x="701" y="1147"/>
                        <a:pt x="701" y="1147"/>
                      </a:cubicBezTo>
                      <a:cubicBezTo>
                        <a:pt x="1081" y="905"/>
                        <a:pt x="1334" y="482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3" name="Freeform 10">
                  <a:extLst>
                    <a:ext uri="{FF2B5EF4-FFF2-40B4-BE49-F238E27FC236}">
                      <a16:creationId xmlns:a16="http://schemas.microsoft.com/office/drawing/2014/main" id="{64492AB2-7AB5-4D45-A9AF-AD7CCD62C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137" y="4033927"/>
                  <a:ext cx="1748621" cy="1667930"/>
                </a:xfrm>
                <a:custGeom>
                  <a:avLst/>
                  <a:gdLst>
                    <a:gd name="T0" fmla="*/ 0 w 1407"/>
                    <a:gd name="T1" fmla="*/ 1156 h 1345"/>
                    <a:gd name="T2" fmla="*/ 698 w 1407"/>
                    <a:gd name="T3" fmla="*/ 1345 h 1345"/>
                    <a:gd name="T4" fmla="*/ 1407 w 1407"/>
                    <a:gd name="T5" fmla="*/ 1150 h 1345"/>
                    <a:gd name="T6" fmla="*/ 704 w 1407"/>
                    <a:gd name="T7" fmla="*/ 0 h 1345"/>
                    <a:gd name="T8" fmla="*/ 0 w 1407"/>
                    <a:gd name="T9" fmla="*/ 1156 h 1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7" h="1345">
                      <a:moveTo>
                        <a:pt x="0" y="1156"/>
                      </a:moveTo>
                      <a:cubicBezTo>
                        <a:pt x="205" y="1276"/>
                        <a:pt x="444" y="1345"/>
                        <a:pt x="698" y="1345"/>
                      </a:cubicBezTo>
                      <a:cubicBezTo>
                        <a:pt x="958" y="1345"/>
                        <a:pt x="1200" y="1274"/>
                        <a:pt x="1407" y="1150"/>
                      </a:cubicBezTo>
                      <a:cubicBezTo>
                        <a:pt x="704" y="0"/>
                        <a:pt x="704" y="0"/>
                        <a:pt x="704" y="0"/>
                      </a:cubicBezTo>
                      <a:lnTo>
                        <a:pt x="0" y="1156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Freeform 12">
                  <a:extLst>
                    <a:ext uri="{FF2B5EF4-FFF2-40B4-BE49-F238E27FC236}">
                      <a16:creationId xmlns:a16="http://schemas.microsoft.com/office/drawing/2014/main" id="{B30161FE-0322-4EDD-8790-15C001FF9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592" y="1994633"/>
                  <a:ext cx="2040211" cy="524495"/>
                </a:xfrm>
                <a:custGeom>
                  <a:avLst/>
                  <a:gdLst>
                    <a:gd name="T0" fmla="*/ 1522 w 1641"/>
                    <a:gd name="T1" fmla="*/ 423 h 423"/>
                    <a:gd name="T2" fmla="*/ 1641 w 1641"/>
                    <a:gd name="T3" fmla="*/ 227 h 423"/>
                    <a:gd name="T4" fmla="*/ 817 w 1641"/>
                    <a:gd name="T5" fmla="*/ 0 h 423"/>
                    <a:gd name="T6" fmla="*/ 0 w 1641"/>
                    <a:gd name="T7" fmla="*/ 224 h 423"/>
                    <a:gd name="T8" fmla="*/ 119 w 1641"/>
                    <a:gd name="T9" fmla="*/ 418 h 423"/>
                    <a:gd name="T10" fmla="*/ 817 w 1641"/>
                    <a:gd name="T11" fmla="*/ 229 h 423"/>
                    <a:gd name="T12" fmla="*/ 1522 w 1641"/>
                    <a:gd name="T13" fmla="*/ 423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41" h="423">
                      <a:moveTo>
                        <a:pt x="1522" y="423"/>
                      </a:moveTo>
                      <a:cubicBezTo>
                        <a:pt x="1641" y="227"/>
                        <a:pt x="1641" y="227"/>
                        <a:pt x="1641" y="227"/>
                      </a:cubicBezTo>
                      <a:cubicBezTo>
                        <a:pt x="1400" y="83"/>
                        <a:pt x="1119" y="0"/>
                        <a:pt x="817" y="0"/>
                      </a:cubicBezTo>
                      <a:cubicBezTo>
                        <a:pt x="519" y="0"/>
                        <a:pt x="239" y="82"/>
                        <a:pt x="0" y="224"/>
                      </a:cubicBezTo>
                      <a:cubicBezTo>
                        <a:pt x="119" y="418"/>
                        <a:pt x="119" y="418"/>
                        <a:pt x="119" y="418"/>
                      </a:cubicBezTo>
                      <a:cubicBezTo>
                        <a:pt x="324" y="298"/>
                        <a:pt x="562" y="229"/>
                        <a:pt x="817" y="229"/>
                      </a:cubicBezTo>
                      <a:cubicBezTo>
                        <a:pt x="1075" y="229"/>
                        <a:pt x="1316" y="300"/>
                        <a:pt x="1522" y="4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" name="Freeform 13">
                  <a:extLst>
                    <a:ext uri="{FF2B5EF4-FFF2-40B4-BE49-F238E27FC236}">
                      <a16:creationId xmlns:a16="http://schemas.microsoft.com/office/drawing/2014/main" id="{22A50FDE-FD89-4975-A252-191D0CCD1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0007" y="2302728"/>
                  <a:ext cx="1081999" cy="1660594"/>
                </a:xfrm>
                <a:custGeom>
                  <a:avLst/>
                  <a:gdLst>
                    <a:gd name="T0" fmla="*/ 640 w 870"/>
                    <a:gd name="T1" fmla="*/ 1340 h 1340"/>
                    <a:gd name="T2" fmla="*/ 870 w 870"/>
                    <a:gd name="T3" fmla="*/ 1340 h 1340"/>
                    <a:gd name="T4" fmla="*/ 119 w 870"/>
                    <a:gd name="T5" fmla="*/ 0 h 1340"/>
                    <a:gd name="T6" fmla="*/ 0 w 870"/>
                    <a:gd name="T7" fmla="*/ 195 h 1340"/>
                    <a:gd name="T8" fmla="*/ 640 w 870"/>
                    <a:gd name="T9" fmla="*/ 1340 h 1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0" h="1340">
                      <a:moveTo>
                        <a:pt x="640" y="1340"/>
                      </a:moveTo>
                      <a:cubicBezTo>
                        <a:pt x="870" y="1340"/>
                        <a:pt x="870" y="1340"/>
                        <a:pt x="870" y="1340"/>
                      </a:cubicBezTo>
                      <a:cubicBezTo>
                        <a:pt x="863" y="776"/>
                        <a:pt x="565" y="281"/>
                        <a:pt x="119" y="0"/>
                      </a:cubicBezTo>
                      <a:cubicBezTo>
                        <a:pt x="0" y="195"/>
                        <a:pt x="0" y="195"/>
                        <a:pt x="0" y="195"/>
                      </a:cubicBezTo>
                      <a:cubicBezTo>
                        <a:pt x="380" y="437"/>
                        <a:pt x="634" y="859"/>
                        <a:pt x="640" y="13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574F8857-351F-49FA-A647-4C525F674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4456" y="2297227"/>
                  <a:ext cx="1088419" cy="1666096"/>
                </a:xfrm>
                <a:custGeom>
                  <a:avLst/>
                  <a:gdLst>
                    <a:gd name="T0" fmla="*/ 876 w 876"/>
                    <a:gd name="T1" fmla="*/ 195 h 1344"/>
                    <a:gd name="T2" fmla="*/ 757 w 876"/>
                    <a:gd name="T3" fmla="*/ 0 h 1344"/>
                    <a:gd name="T4" fmla="*/ 0 w 876"/>
                    <a:gd name="T5" fmla="*/ 1344 h 1344"/>
                    <a:gd name="T6" fmla="*/ 229 w 876"/>
                    <a:gd name="T7" fmla="*/ 1344 h 1344"/>
                    <a:gd name="T8" fmla="*/ 876 w 876"/>
                    <a:gd name="T9" fmla="*/ 195 h 1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6" h="1344">
                      <a:moveTo>
                        <a:pt x="876" y="195"/>
                      </a:moveTo>
                      <a:cubicBezTo>
                        <a:pt x="757" y="0"/>
                        <a:pt x="757" y="0"/>
                        <a:pt x="757" y="0"/>
                      </a:cubicBezTo>
                      <a:cubicBezTo>
                        <a:pt x="307" y="281"/>
                        <a:pt x="7" y="777"/>
                        <a:pt x="0" y="1344"/>
                      </a:cubicBezTo>
                      <a:cubicBezTo>
                        <a:pt x="229" y="1344"/>
                        <a:pt x="229" y="1344"/>
                        <a:pt x="229" y="1344"/>
                      </a:cubicBezTo>
                      <a:cubicBezTo>
                        <a:pt x="235" y="860"/>
                        <a:pt x="492" y="435"/>
                        <a:pt x="876" y="19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82453906-0B88-469C-A5FF-9AFC93365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1270" y="4011920"/>
                  <a:ext cx="1079248" cy="1661511"/>
                </a:xfrm>
                <a:custGeom>
                  <a:avLst/>
                  <a:gdLst>
                    <a:gd name="T0" fmla="*/ 638 w 868"/>
                    <a:gd name="T1" fmla="*/ 0 h 1340"/>
                    <a:gd name="T2" fmla="*/ 0 w 868"/>
                    <a:gd name="T3" fmla="*/ 1143 h 1340"/>
                    <a:gd name="T4" fmla="*/ 120 w 868"/>
                    <a:gd name="T5" fmla="*/ 1340 h 1340"/>
                    <a:gd name="T6" fmla="*/ 868 w 868"/>
                    <a:gd name="T7" fmla="*/ 0 h 1340"/>
                    <a:gd name="T8" fmla="*/ 638 w 868"/>
                    <a:gd name="T9" fmla="*/ 0 h 1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8" h="1340">
                      <a:moveTo>
                        <a:pt x="638" y="0"/>
                      </a:moveTo>
                      <a:cubicBezTo>
                        <a:pt x="631" y="481"/>
                        <a:pt x="378" y="902"/>
                        <a:pt x="0" y="1143"/>
                      </a:cubicBezTo>
                      <a:cubicBezTo>
                        <a:pt x="120" y="1340"/>
                        <a:pt x="120" y="1340"/>
                        <a:pt x="120" y="1340"/>
                      </a:cubicBezTo>
                      <a:cubicBezTo>
                        <a:pt x="565" y="1058"/>
                        <a:pt x="862" y="564"/>
                        <a:pt x="868" y="0"/>
                      </a:cubicBezTo>
                      <a:lnTo>
                        <a:pt x="63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57AADAB6-B8D0-431C-8009-0861C26B8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8342" y="5455197"/>
                  <a:ext cx="2041128" cy="526329"/>
                </a:xfrm>
                <a:custGeom>
                  <a:avLst/>
                  <a:gdLst>
                    <a:gd name="T0" fmla="*/ 119 w 1642"/>
                    <a:gd name="T1" fmla="*/ 7 h 425"/>
                    <a:gd name="T2" fmla="*/ 0 w 1642"/>
                    <a:gd name="T3" fmla="*/ 203 h 425"/>
                    <a:gd name="T4" fmla="*/ 815 w 1642"/>
                    <a:gd name="T5" fmla="*/ 425 h 425"/>
                    <a:gd name="T6" fmla="*/ 1642 w 1642"/>
                    <a:gd name="T7" fmla="*/ 197 h 425"/>
                    <a:gd name="T8" fmla="*/ 1522 w 1642"/>
                    <a:gd name="T9" fmla="*/ 0 h 425"/>
                    <a:gd name="T10" fmla="*/ 815 w 1642"/>
                    <a:gd name="T11" fmla="*/ 195 h 425"/>
                    <a:gd name="T12" fmla="*/ 119 w 1642"/>
                    <a:gd name="T13" fmla="*/ 7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42" h="425">
                      <a:moveTo>
                        <a:pt x="119" y="7"/>
                      </a:move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239" y="344"/>
                        <a:pt x="518" y="425"/>
                        <a:pt x="815" y="425"/>
                      </a:cubicBezTo>
                      <a:cubicBezTo>
                        <a:pt x="1118" y="425"/>
                        <a:pt x="1401" y="342"/>
                        <a:pt x="1642" y="197"/>
                      </a:cubicBezTo>
                      <a:cubicBezTo>
                        <a:pt x="1522" y="0"/>
                        <a:pt x="1522" y="0"/>
                        <a:pt x="1522" y="0"/>
                      </a:cubicBezTo>
                      <a:cubicBezTo>
                        <a:pt x="1315" y="124"/>
                        <a:pt x="1073" y="195"/>
                        <a:pt x="815" y="195"/>
                      </a:cubicBezTo>
                      <a:cubicBezTo>
                        <a:pt x="561" y="195"/>
                        <a:pt x="324" y="126"/>
                        <a:pt x="119" y="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68598" tIns="34299" rIns="68598" bIns="34299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IN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7" name="Oval 11">
                <a:extLst>
                  <a:ext uri="{FF2B5EF4-FFF2-40B4-BE49-F238E27FC236}">
                    <a16:creationId xmlns:a16="http://schemas.microsoft.com/office/drawing/2014/main" id="{DBB1D132-18B6-46CE-912B-62A30A699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967" y="1520517"/>
                <a:ext cx="1458865" cy="14551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19000"/>
                  </a:prstClr>
                </a:outerShdw>
              </a:effec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IN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5827B6-907A-4FB1-AB7A-040527827E15}"/>
                </a:ext>
              </a:extLst>
            </p:cNvPr>
            <p:cNvGrpSpPr/>
            <p:nvPr/>
          </p:nvGrpSpPr>
          <p:grpSpPr>
            <a:xfrm>
              <a:off x="811325" y="2519128"/>
              <a:ext cx="4810711" cy="3946325"/>
              <a:chOff x="5110319" y="1894827"/>
              <a:chExt cx="4810711" cy="3946325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12F0CCF-E810-4FEC-B96A-8F4AF6808C2D}"/>
                  </a:ext>
                </a:extLst>
              </p:cNvPr>
              <p:cNvSpPr/>
              <p:nvPr/>
            </p:nvSpPr>
            <p:spPr>
              <a:xfrm>
                <a:off x="5110319" y="5638900"/>
                <a:ext cx="4810711" cy="20225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8000">
                    <a:schemeClr val="tx1">
                      <a:lumMod val="75000"/>
                      <a:lumOff val="2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2F979EC-17A6-4A0D-8DD2-3EDDFBF75F43}"/>
                  </a:ext>
                </a:extLst>
              </p:cNvPr>
              <p:cNvGrpSpPr/>
              <p:nvPr/>
            </p:nvGrpSpPr>
            <p:grpSpPr>
              <a:xfrm>
                <a:off x="5845515" y="1894827"/>
                <a:ext cx="3333682" cy="3687453"/>
                <a:chOff x="771451" y="2243947"/>
                <a:chExt cx="3333682" cy="3687453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1CA12C-564C-4DD9-AADA-28261E29B62D}"/>
                    </a:ext>
                  </a:extLst>
                </p:cNvPr>
                <p:cNvSpPr txBox="1"/>
                <p:nvPr/>
              </p:nvSpPr>
              <p:spPr>
                <a:xfrm>
                  <a:off x="1518061" y="2243947"/>
                  <a:ext cx="1826309" cy="7193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05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Integration into CC Plans</a:t>
                  </a:r>
                  <a:endParaRPr lang="en-IN" sz="10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3C3CB08-162E-41B8-BBA8-51AC6839DBB5}"/>
                    </a:ext>
                  </a:extLst>
                </p:cNvPr>
                <p:cNvSpPr txBox="1"/>
                <p:nvPr/>
              </p:nvSpPr>
              <p:spPr>
                <a:xfrm rot="3684132">
                  <a:off x="2811295" y="3015621"/>
                  <a:ext cx="1826309" cy="7193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050" b="1" dirty="0">
                      <a:solidFill>
                        <a:prstClr val="black"/>
                      </a:solidFill>
                      <a:latin typeface="Calibri" panose="020F0502020204030204"/>
                    </a:rPr>
                    <a:t>HC Funds for HIV/AIDS 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26463FF-04D5-4563-ADA7-6ABFF6C598F9}"/>
                    </a:ext>
                  </a:extLst>
                </p:cNvPr>
                <p:cNvSpPr txBox="1"/>
                <p:nvPr/>
              </p:nvSpPr>
              <p:spPr>
                <a:xfrm rot="18000000">
                  <a:off x="2832295" y="4464579"/>
                  <a:ext cx="1826309" cy="7193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050" b="1" dirty="0">
                      <a:solidFill>
                        <a:prstClr val="black"/>
                      </a:solidFill>
                      <a:latin typeface="Calibri" panose="020F0502020204030204"/>
                    </a:rPr>
                    <a:t>Public Financing of CSOs </a:t>
                  </a:r>
                  <a:endParaRPr lang="en-IN" sz="10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8E4F3D8-B288-44D1-BD11-D998AF115C85}"/>
                    </a:ext>
                  </a:extLst>
                </p:cNvPr>
                <p:cNvSpPr txBox="1"/>
                <p:nvPr/>
              </p:nvSpPr>
              <p:spPr>
                <a:xfrm>
                  <a:off x="1424204" y="5132580"/>
                  <a:ext cx="2028023" cy="7988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05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IDPoor</a:t>
                  </a:r>
                  <a:r>
                    <a:rPr lang="en-US" sz="1050" b="1" dirty="0">
                      <a:solidFill>
                        <a:prstClr val="black"/>
                      </a:solidFill>
                      <a:latin typeface="Calibri" panose="020F0502020204030204"/>
                    </a:rPr>
                    <a:t>/HEF for all PLHIVs</a:t>
                  </a:r>
                </a:p>
                <a:p>
                  <a:pPr algn="ctr">
                    <a:defRPr/>
                  </a:pPr>
                  <a:endParaRPr lang="en-IN" sz="105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DEE0C31-695A-4F2B-B5E0-0EECEFB74218}"/>
                    </a:ext>
                  </a:extLst>
                </p:cNvPr>
                <p:cNvSpPr txBox="1"/>
                <p:nvPr/>
              </p:nvSpPr>
              <p:spPr>
                <a:xfrm rot="3627721">
                  <a:off x="286372" y="4397567"/>
                  <a:ext cx="1768977" cy="7988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05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Fiscal Space</a:t>
                  </a:r>
                  <a:endParaRPr lang="en-IN" sz="105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7EBAB1C-BD50-48DA-941F-72E8EB0A861E}"/>
                    </a:ext>
                  </a:extLst>
                </p:cNvPr>
                <p:cNvSpPr txBox="1"/>
                <p:nvPr/>
              </p:nvSpPr>
              <p:spPr>
                <a:xfrm rot="18046679">
                  <a:off x="237169" y="2999985"/>
                  <a:ext cx="1826309" cy="7193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IN" sz="105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Health system integration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8F6AD6F-12ED-46E4-B811-41AFBC0355CD}"/>
                    </a:ext>
                  </a:extLst>
                </p:cNvPr>
                <p:cNvSpPr txBox="1"/>
                <p:nvPr/>
              </p:nvSpPr>
              <p:spPr>
                <a:xfrm>
                  <a:off x="1874501" y="3505577"/>
                  <a:ext cx="1146135" cy="1145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Council of Ministers No. 213</a:t>
                  </a:r>
                  <a:endParaRPr lang="en-IN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82128D5-C98B-4911-AA47-3B0C978124BE}"/>
                    </a:ext>
                  </a:extLst>
                </p:cNvPr>
                <p:cNvSpPr txBox="1"/>
                <p:nvPr/>
              </p:nvSpPr>
              <p:spPr>
                <a:xfrm>
                  <a:off x="1754025" y="2599750"/>
                  <a:ext cx="1408346" cy="41230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05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MoI</a:t>
                  </a:r>
                  <a:r>
                    <a:rPr lang="en-US" sz="1050" dirty="0">
                      <a:solidFill>
                        <a:prstClr val="black"/>
                      </a:solidFill>
                      <a:latin typeface="Calibri" panose="020F0502020204030204"/>
                    </a:rPr>
                    <a:t> and MEF to allocate specific  HIV/AIDS budget package in CC Plans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442609F-8D1B-4995-8112-3F5E64521018}"/>
                    </a:ext>
                  </a:extLst>
                </p:cNvPr>
                <p:cNvSpPr txBox="1"/>
                <p:nvPr/>
              </p:nvSpPr>
              <p:spPr>
                <a:xfrm>
                  <a:off x="2971767" y="3119219"/>
                  <a:ext cx="1050087" cy="74532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05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MoH</a:t>
                  </a:r>
                  <a:r>
                    <a:rPr lang="en-US" sz="1050" dirty="0">
                      <a:solidFill>
                        <a:prstClr val="black"/>
                      </a:solidFill>
                      <a:latin typeface="Calibri" panose="020F0502020204030204"/>
                    </a:rPr>
                    <a:t> and MEF to amend rules allowing health facilities to spend its own fund for HIV/AIDS</a:t>
                  </a:r>
                  <a:endParaRPr lang="en-US" sz="105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756522-ABC0-455F-8E67-152AC7D41F33}"/>
                    </a:ext>
                  </a:extLst>
                </p:cNvPr>
                <p:cNvSpPr txBox="1"/>
                <p:nvPr/>
              </p:nvSpPr>
              <p:spPr>
                <a:xfrm>
                  <a:off x="857832" y="3174721"/>
                  <a:ext cx="1050087" cy="63431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050" dirty="0">
                      <a:solidFill>
                        <a:prstClr val="black"/>
                      </a:solidFill>
                      <a:latin typeface="Calibri" panose="020F0502020204030204"/>
                    </a:rPr>
                    <a:t>Mainstreaming of HIV/AIDS response to be more effective and sustainable</a:t>
                  </a:r>
                  <a:endParaRPr lang="en-US" sz="105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1B814F0-38C8-4CA1-8F02-6800CD9E9C21}"/>
                    </a:ext>
                  </a:extLst>
                </p:cNvPr>
                <p:cNvSpPr txBox="1"/>
                <p:nvPr/>
              </p:nvSpPr>
              <p:spPr>
                <a:xfrm>
                  <a:off x="2971767" y="4295181"/>
                  <a:ext cx="1050087" cy="74532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050" dirty="0">
                      <a:solidFill>
                        <a:prstClr val="black"/>
                      </a:solidFill>
                      <a:latin typeface="Calibri" panose="020F0502020204030204"/>
                    </a:rPr>
                    <a:t>RGC shall support continued participation through providing fund</a:t>
                  </a:r>
                </a:p>
                <a:p>
                  <a:pPr algn="ctr">
                    <a:lnSpc>
                      <a:spcPct val="80000"/>
                    </a:lnSpc>
                    <a:defRPr/>
                  </a:pPr>
                  <a:endParaRPr lang="en-US" sz="105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33C522F-AA9B-4705-B82B-B8364084BDAD}"/>
                    </a:ext>
                  </a:extLst>
                </p:cNvPr>
                <p:cNvSpPr txBox="1"/>
                <p:nvPr/>
              </p:nvSpPr>
              <p:spPr>
                <a:xfrm>
                  <a:off x="857832" y="4350685"/>
                  <a:ext cx="1050087" cy="63431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050" dirty="0">
                      <a:solidFill>
                        <a:prstClr val="black"/>
                      </a:solidFill>
                      <a:latin typeface="Calibri" panose="020F0502020204030204"/>
                    </a:rPr>
                    <a:t>SNEC to study the fiscal space for elimination by 2025.</a:t>
                  </a:r>
                </a:p>
                <a:p>
                  <a:pPr algn="ctr">
                    <a:lnSpc>
                      <a:spcPct val="80000"/>
                    </a:lnSpc>
                    <a:defRPr/>
                  </a:pPr>
                  <a:endParaRPr lang="en-US" sz="105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D5DD58F-BC2C-4642-9AAC-71F357CEDF6F}"/>
                    </a:ext>
                  </a:extLst>
                </p:cNvPr>
                <p:cNvSpPr txBox="1"/>
                <p:nvPr/>
              </p:nvSpPr>
              <p:spPr>
                <a:xfrm>
                  <a:off x="1754025" y="5015325"/>
                  <a:ext cx="1408346" cy="63431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05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MoP</a:t>
                  </a:r>
                  <a:r>
                    <a:rPr lang="en-US" sz="1050" dirty="0">
                      <a:solidFill>
                        <a:prstClr val="black"/>
                      </a:solidFill>
                      <a:latin typeface="Calibri" panose="020F0502020204030204"/>
                    </a:rPr>
                    <a:t> shall determine PLHIV as a vulnerable group to ensure access to health care and social protection schemes</a:t>
                  </a:r>
                  <a:endParaRPr lang="en-US" sz="105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6491CF-9CC5-4A9A-9ECD-F660EEEBBD1E}"/>
                    </a:ext>
                  </a:extLst>
                </p:cNvPr>
                <p:cNvSpPr txBox="1"/>
                <p:nvPr/>
              </p:nvSpPr>
              <p:spPr>
                <a:xfrm>
                  <a:off x="1877156" y="4228331"/>
                  <a:ext cx="1162083" cy="37530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14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libri" panose="020F0502020204030204"/>
                    </a:rPr>
                    <a:t>Sustainable Financing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2235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A8036-32EB-4823-AEB1-66D3C73C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5" y="1477857"/>
            <a:ext cx="7874758" cy="5157187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800" b="1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សកម្មភាពអន្តរក្រសួង </a:t>
            </a:r>
            <a:endParaRPr lang="en-US" sz="1800" b="1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ក្រសួងផែនការគាំទ្រការចេញអត្តសញ្ញប័ណ្ណសមធម៌ដល់អ្នកផ្ទុកមេរោគអេដស៍ទាំងអស់</a:t>
            </a:r>
            <a:br>
              <a:rPr lang="en-US" sz="1600" dirty="0"/>
            </a:br>
            <a:endParaRPr lang="en-US" sz="1600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800" b="1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កន្លងមក</a:t>
            </a:r>
            <a:endParaRPr lang="en-US" sz="1800" b="1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ក្រសួងផែនការ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, NCHADS, NAA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ឯកភាពជូនប័ណ្ណសមធម៌ដល់អ្នកផ្ទុកមេរោគអេដស៍ទាំងអស់ជាលក្ខណៈបុគ្គល។</a:t>
            </a:r>
            <a:endParaRPr lang="en-US" sz="16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កំណត់ណែនាំបានរៀបចំហើយ</a:t>
            </a:r>
            <a:endParaRPr lang="en-US" sz="16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NCHADS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គាំទ្រដល់ការចុះ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ID Poor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នៅ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ART Sites</a:t>
            </a: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ការផ្តល់សាច់ប្រាក់ដល់គ្រួសារក្រីក្រដែលទទួលរងផលប៉ះពាល់ដោយ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COVID-19 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800" b="1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ជំហ៊ានបន្ទាប់</a:t>
            </a:r>
            <a:endParaRPr lang="en-US" sz="1800" b="1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ការបង្វែរប័ណ្ណមូលនិធិសមធម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ទៅជាប័ណ្ណគ្រួសារក្រីក្រ(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HEF to  ID Poor card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)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</a:t>
            </a: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បញ្ចប់ដំណើរការចុះឈ្មោះ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PLHIV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ដែលនៅសេសសល់អោយទទួលបាន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ID poor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(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ART sites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)</a:t>
            </a:r>
            <a:endParaRPr lang="en-US" sz="16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កសាងប្រព័ន្ធតាមដានធ្វើបច្ចុប្បន្នភាពការចុះឈ្មោះក្នុងគម្រោង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ID Poor </a:t>
            </a: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ឃុំ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/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សង្កាត់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: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ធ្វើបច្ចុប្បន្នភាព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ID Poor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អោយបានទៀងទាត់</a:t>
            </a:r>
            <a:endParaRPr lang="en-US" sz="16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r>
              <a:rPr lang="en-US" sz="1600" dirty="0" err="1">
                <a:latin typeface="Khmer OS Content" panose="02000500000000020004" pitchFamily="2" charset="0"/>
                <a:cs typeface="Khmer OS Content" panose="02000500000000020004" pitchFamily="2" charset="0"/>
              </a:rPr>
              <a:t>MoP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និង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GIZ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ពិចារណអំពីលទ្ធភាពកែសម្រួល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 software 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ដើម្បីជូនប័ណ្ណសមធម៌ដល់អ្នកផ្ទុកមេរោគអេដស៍ទាំងអស់ជាលក្ខណៈបុគ្គលនៅ</a:t>
            </a:r>
            <a:r>
              <a:rPr lang="en-US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ART site</a:t>
            </a:r>
            <a:r>
              <a:rPr lang="km-KH" sz="16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។</a:t>
            </a:r>
            <a:endParaRPr lang="en-US" sz="16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  <a:p>
            <a:pPr marL="685800" lvl="2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endParaRPr lang="en-US" sz="1600" dirty="0">
              <a:solidFill>
                <a:srgbClr val="FF0000"/>
              </a:solidFill>
            </a:endParaRPr>
          </a:p>
          <a:p>
            <a:pPr marL="228600" lvl="1">
              <a:spcBef>
                <a:spcPts val="1000"/>
              </a:spcBef>
              <a:buClr>
                <a:schemeClr val="tx2"/>
              </a:buClr>
              <a:buSzPct val="90000"/>
              <a:buBlip>
                <a:blip r:embed="rId2"/>
              </a:buBlip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005AC1-D8AF-490D-9108-67E888FB88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DB2D1B-442C-D640-B645-FF55D99A1E4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99A8DB-196E-43C2-A9E0-E2BA0E6C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47" y="-109181"/>
            <a:ext cx="10515600" cy="1407227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km-KH" sz="24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គោលនយោបាយទី២</a:t>
            </a:r>
            <a:r>
              <a:rPr lang="en-US" sz="24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: </a:t>
            </a:r>
            <a:r>
              <a:rPr lang="km-KH" sz="24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អ្នកផ្ទុកមេរោគអេដស៍ជាប្រជាជនងាយរងគ្រោះ</a:t>
            </a:r>
            <a:br>
              <a:rPr lang="km-KH" sz="2400" dirty="0">
                <a:latin typeface="Khmer OS Content" panose="02000500000000020004" pitchFamily="2" charset="0"/>
                <a:cs typeface="Khmer OS Content" panose="02000500000000020004" pitchFamily="2" charset="0"/>
              </a:rPr>
            </a:br>
            <a:r>
              <a:rPr lang="km-KH" sz="2400" dirty="0">
                <a:latin typeface="Khmer OS Content" panose="02000500000000020004" pitchFamily="2" charset="0"/>
                <a:cs typeface="Khmer OS Content" panose="02000500000000020004" pitchFamily="2" charset="0"/>
              </a:rPr>
              <a:t>អត្តសញ្ញប័ណ្ណគ្រួសារក្រីក្រនិងមូលនិធិសមធម</a:t>
            </a:r>
            <a:endParaRPr lang="en-US" sz="2400" dirty="0">
              <a:latin typeface="Khmer OS Content" panose="02000500000000020004" pitchFamily="2" charset="0"/>
              <a:cs typeface="Khmer OS Content" panose="02000500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883" y="1477857"/>
            <a:ext cx="4138652" cy="53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697333-5D1E-0C58-60FB-20C0ABBE4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090" y="1119416"/>
            <a:ext cx="6541687" cy="49164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A81503-8B05-B85B-9B5D-2DBD1B53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04C5A-6008-A4A6-7E36-0F77AA0D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671" y="1119416"/>
            <a:ext cx="4021898" cy="53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3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FFB66-8B9C-31F1-D1CC-E5B89C879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7228"/>
            <a:ext cx="6555316" cy="49164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B72D62-A165-D7BA-1AE5-7F8B35C62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Advisory Board Meeting 24 Nov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900B3-CCFE-153C-63B0-912EB64A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777" y="1407228"/>
            <a:ext cx="6638223" cy="49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8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1501</Words>
  <Application>Microsoft Office PowerPoint</Application>
  <PresentationFormat>Widescreen</PresentationFormat>
  <Paragraphs>87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Khmer OS Battambang</vt:lpstr>
      <vt:lpstr>Khmer OS Content</vt:lpstr>
      <vt:lpstr>Khmer OS Muol Light</vt:lpstr>
      <vt:lpstr>Khmer OS Siemreap</vt:lpstr>
      <vt:lpstr>Office Theme</vt:lpstr>
      <vt:lpstr>National Dialogue on access to social  protection among PLHIV and KP  </vt:lpstr>
      <vt:lpstr>គោលដៅ៩៥-៩៥-៩៥</vt:lpstr>
      <vt:lpstr>PowerPoint Presentation</vt:lpstr>
      <vt:lpstr>គោលនយោបាយជាតិលុបបំបាត់ជំងឺអេដស៍ ឆ្នាំ២០២៥  និងចីរភាពកម្មវិធីអេដស៍ សម្រាប់ឆ្នាំ២០២៣-២០២៨  </vt:lpstr>
      <vt:lpstr>PowerPoint Presentation</vt:lpstr>
      <vt:lpstr>វឌ្ឍនភាពនៃការអនុវត្តន៍សជណ២១៣</vt:lpstr>
      <vt:lpstr>គោលនយោបាយទី២: អ្នកផ្ទុកមេរោគអេដស៍ជាប្រជាជនងាយរងគ្រោះ អត្តសញ្ញប័ណ្ណគ្រួសារក្រីក្រនិងមូលនិធិសមធម</vt:lpstr>
      <vt:lpstr>PowerPoint Presentation</vt:lpstr>
      <vt:lpstr>Policy Advisory Board Meeting 24 Nov 2022</vt:lpstr>
      <vt:lpstr>Programmes and policies that put  people first have the most impact</vt:lpstr>
      <vt:lpstr>PowerPoint Presentation</vt:lpstr>
      <vt:lpstr>PowerPoint Presentation</vt:lpstr>
      <vt:lpstr>គោលនយោបាយទី៤ ពង្រីក ពង្រឹង និងពន្លឿនកម្មវិធីគាំពារសង្គម</vt:lpstr>
      <vt:lpstr>គោលនយោបាយទី៤ ពង្រីក ពង្រឹង និងពន្លឿនកម្មវិធីគាំពារសង្គម</vt:lpstr>
      <vt:lpstr>  Multidimensional poverty analysis (MDPA)</vt:lpstr>
      <vt:lpstr>Multidimensional poverty analysis (MDPA)</vt:lpstr>
      <vt:lpstr>ប្រសាសន៍ សម្តេចអគ្គមហាសេនាបតី ហ៊ុន សែន​  នាយករដ្ខមន្ត្រី នៃព្រះរាជាណាចក្រកម្ពុជា  ថ្ងៃទី២៤ខែកក្កដាឆ្នាំ២០២៣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Dialogue on access to social protection among PLHIV and KP  </dc:title>
  <dc:creator>Phalla Tia</dc:creator>
  <cp:lastModifiedBy>Phalla Tia</cp:lastModifiedBy>
  <cp:revision>4</cp:revision>
  <dcterms:created xsi:type="dcterms:W3CDTF">2023-08-09T01:33:39Z</dcterms:created>
  <dcterms:modified xsi:type="dcterms:W3CDTF">2023-08-09T04:16:35Z</dcterms:modified>
</cp:coreProperties>
</file>