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purl.oclc.org/ooxml/officeDocument/relationships/extendedProperties" Target="docProps/app.xml"/><Relationship Id="rId2" Type="http://schemas.openxmlformats.org/package/2006/relationships/metadata/core-properties" Target="docProps/core.xml"/><Relationship Id="rId1" Type="http://purl.oclc.org/ooxml/officeDocument/relationships/officeDocument" Target="ppt/presentation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autoCompressPictures="0" conformance="strict">
  <p:sldMasterIdLst>
    <p:sldMasterId id="2147483669" r:id="rId1"/>
  </p:sldMasterIdLst>
  <p:notesMasterIdLst>
    <p:notesMasterId r:id="rId24"/>
  </p:notesMasterIdLst>
  <p:sldIdLst>
    <p:sldId id="256" r:id="rId2"/>
    <p:sldId id="296" r:id="rId3"/>
    <p:sldId id="297" r:id="rId4"/>
    <p:sldId id="289" r:id="rId5"/>
    <p:sldId id="262" r:id="rId6"/>
    <p:sldId id="280" r:id="rId7"/>
    <p:sldId id="290" r:id="rId8"/>
    <p:sldId id="268" r:id="rId9"/>
    <p:sldId id="269" r:id="rId10"/>
    <p:sldId id="281" r:id="rId11"/>
    <p:sldId id="274" r:id="rId12"/>
    <p:sldId id="282" r:id="rId13"/>
    <p:sldId id="288" r:id="rId14"/>
    <p:sldId id="283" r:id="rId15"/>
    <p:sldId id="284" r:id="rId16"/>
    <p:sldId id="285" r:id="rId17"/>
    <p:sldId id="286" r:id="rId18"/>
    <p:sldId id="287" r:id="rId19"/>
    <p:sldId id="295" r:id="rId20"/>
    <p:sldId id="294" r:id="rId21"/>
    <p:sldId id="291" r:id="rId22"/>
    <p:sldId id="29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purl.oclc.org/ooxml/drawingml/main" xmlns:r="http://purl.oclc.org/ooxml/officeDocument/relationships" xmlns:p="http://purl.oclc.org/ooxml/presentationml/main">
  <p:cmAuthor id="1" name="Grana Selvi" initials="GS" lastIdx="1" clrIdx="0">
    <p:extLst>
      <p:ext uri="{19B8F6BF-5375-455C-9EA6-DF929625EA0E}">
        <p15:presenceInfo xmlns:p15="http://schemas.microsoft.com/office/powerpoint/2012/main" userId="S::grana_selvi@wvi.org::11ac1551-4d6b-4e1b-86d2-73a4586bfb68" providerId="AD"/>
      </p:ext>
    </p:extLst>
  </p:cmAuthor>
</p:cmAuthorLst>
</file>

<file path=ppt/presProps.xml><?xml version="1.0" encoding="utf-8"?>
<p:presentationPr xmlns:a="http://purl.oclc.org/ooxml/drawingml/main" xmlns:r="http://purl.oclc.org/ooxml/officeDocument/relationships" xmlns:p="http://purl.oclc.org/ooxml/presentationml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4.995%" autoAdjust="0"/>
    <p:restoredTop sz="94.66%"/>
  </p:normalViewPr>
  <p:slideViewPr>
    <p:cSldViewPr snapToGrid="0">
      <p:cViewPr varScale="1">
        <p:scale>
          <a:sx n="78" d="100"/>
          <a:sy n="78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7.xml"/><Relationship Id="rId13" Type="http://purl.oclc.org/ooxml/officeDocument/relationships/slide" Target="slides/slide12.xml"/><Relationship Id="rId18" Type="http://purl.oclc.org/ooxml/officeDocument/relationships/slide" Target="slides/slide17.xml"/><Relationship Id="rId26" Type="http://purl.oclc.org/ooxml/officeDocument/relationships/presProps" Target="presProps.xml"/><Relationship Id="rId3" Type="http://purl.oclc.org/ooxml/officeDocument/relationships/slide" Target="slides/slide2.xml"/><Relationship Id="rId21" Type="http://purl.oclc.org/ooxml/officeDocument/relationships/slide" Target="slides/slide20.xml"/><Relationship Id="rId7" Type="http://purl.oclc.org/ooxml/officeDocument/relationships/slide" Target="slides/slide6.xml"/><Relationship Id="rId12" Type="http://purl.oclc.org/ooxml/officeDocument/relationships/slide" Target="slides/slide11.xml"/><Relationship Id="rId17" Type="http://purl.oclc.org/ooxml/officeDocument/relationships/slide" Target="slides/slide16.xml"/><Relationship Id="rId25" Type="http://purl.oclc.org/ooxml/officeDocument/relationships/commentAuthors" Target="commentAuthors.xml"/><Relationship Id="rId2" Type="http://purl.oclc.org/ooxml/officeDocument/relationships/slide" Target="slides/slide1.xml"/><Relationship Id="rId16" Type="http://purl.oclc.org/ooxml/officeDocument/relationships/slide" Target="slides/slide15.xml"/><Relationship Id="rId20" Type="http://purl.oclc.org/ooxml/officeDocument/relationships/slide" Target="slides/slide19.xml"/><Relationship Id="rId29" Type="http://purl.oclc.org/ooxml/officeDocument/relationships/tableStyles" Target="tableStyles.xml"/><Relationship Id="rId1" Type="http://purl.oclc.org/ooxml/officeDocument/relationships/slideMaster" Target="slideMasters/slideMaster1.xml"/><Relationship Id="rId6" Type="http://purl.oclc.org/ooxml/officeDocument/relationships/slide" Target="slides/slide5.xml"/><Relationship Id="rId11" Type="http://purl.oclc.org/ooxml/officeDocument/relationships/slide" Target="slides/slide10.xml"/><Relationship Id="rId24" Type="http://purl.oclc.org/ooxml/officeDocument/relationships/notesMaster" Target="notesMasters/notesMaster1.xml"/><Relationship Id="rId5" Type="http://purl.oclc.org/ooxml/officeDocument/relationships/slide" Target="slides/slide4.xml"/><Relationship Id="rId15" Type="http://purl.oclc.org/ooxml/officeDocument/relationships/slide" Target="slides/slide14.xml"/><Relationship Id="rId23" Type="http://purl.oclc.org/ooxml/officeDocument/relationships/slide" Target="slides/slide22.xml"/><Relationship Id="rId28" Type="http://purl.oclc.org/ooxml/officeDocument/relationships/theme" Target="theme/theme1.xml"/><Relationship Id="rId10" Type="http://purl.oclc.org/ooxml/officeDocument/relationships/slide" Target="slides/slide9.xml"/><Relationship Id="rId19" Type="http://purl.oclc.org/ooxml/officeDocument/relationships/slide" Target="slides/slide18.xml"/><Relationship Id="rId4" Type="http://purl.oclc.org/ooxml/officeDocument/relationships/slide" Target="slides/slide3.xml"/><Relationship Id="rId9" Type="http://purl.oclc.org/ooxml/officeDocument/relationships/slide" Target="slides/slide8.xml"/><Relationship Id="rId14" Type="http://purl.oclc.org/ooxml/officeDocument/relationships/slide" Target="slides/slide13.xml"/><Relationship Id="rId22" Type="http://purl.oclc.org/ooxml/officeDocument/relationships/slide" Target="slides/slide21.xml"/><Relationship Id="rId27" Type="http://purl.oclc.org/ooxml/officeDocument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purl.oclc.org/ooxml/officeDocument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purl.oclc.org/ooxml/officeDocument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purl.oclc.org/ooxml/drawingml/chart" xmlns:a="http://purl.oclc.org/ooxml/drawingml/main" xmlns:r="http://purl.oclc.org/ooxml/officeDocument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115940306217399E-2"/>
                  <c:y val="-2.659480717194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C4A-47DD-87A0-1F47D366B93F}"/>
                </c:ext>
              </c:extLst>
            </c:dLbl>
            <c:dLbl>
              <c:idx val="1"/>
              <c:layout>
                <c:manualLayout>
                  <c:x val="-2.0531399013713099E-2"/>
                  <c:y val="-4.43246786199048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4A-47DD-87A0-1F47D366B93F}"/>
                </c:ext>
              </c:extLst>
            </c:dLbl>
            <c:dLbl>
              <c:idx val="3"/>
              <c:layout>
                <c:manualLayout>
                  <c:x val="-1.5700481598721748E-2"/>
                  <c:y val="-2.216233930995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4A-47DD-87A0-1F47D366B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%">
                    <a:solidFill>
                      <a:schemeClr val="tx1">
                        <a:lumMod val="75%"/>
                        <a:lumOff val="25%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%"/>
                          <a:lumOff val="65%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Delivery at Public health facility </c:v>
                </c:pt>
                <c:pt idx="1">
                  <c:v>Delivery at Private Health Facilities </c:v>
                </c:pt>
                <c:pt idx="2">
                  <c:v>Home deliveries</c:v>
                </c:pt>
                <c:pt idx="3">
                  <c:v>Skilled Birth Attendants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0.16800000000000001</c:v>
                </c:pt>
                <c:pt idx="1">
                  <c:v>4.7E-2</c:v>
                </c:pt>
                <c:pt idx="2">
                  <c:v>0.78300000000000003</c:v>
                </c:pt>
                <c:pt idx="3">
                  <c:v>0.438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A-47DD-87A0-1F47D366B93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536231642870436E-2"/>
                  <c:y val="-2.216233930995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4A-47DD-87A0-1F47D366B93F}"/>
                </c:ext>
              </c:extLst>
            </c:dLbl>
            <c:dLbl>
              <c:idx val="1"/>
              <c:layout>
                <c:manualLayout>
                  <c:x val="-4.4282898077602911E-17"/>
                  <c:y val="-4.87571464818944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4A-47DD-87A0-1F47D366B93F}"/>
                </c:ext>
              </c:extLst>
            </c:dLbl>
            <c:dLbl>
              <c:idx val="2"/>
              <c:layout>
                <c:manualLayout>
                  <c:x val="2.0531399013712964E-2"/>
                  <c:y val="-1.3297403585971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4A-47DD-87A0-1F47D366B93F}"/>
                </c:ext>
              </c:extLst>
            </c:dLbl>
            <c:dLbl>
              <c:idx val="3"/>
              <c:layout>
                <c:manualLayout>
                  <c:x val="-1.9323669659965226E-2"/>
                  <c:y val="-8.8649357239808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C4A-47DD-87A0-1F47D366B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%">
                    <a:solidFill>
                      <a:schemeClr val="tx1">
                        <a:lumMod val="75%"/>
                        <a:lumOff val="25%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%"/>
                          <a:lumOff val="65%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Delivery at Public health facility </c:v>
                </c:pt>
                <c:pt idx="1">
                  <c:v>Delivery at Private Health Facilities </c:v>
                </c:pt>
                <c:pt idx="2">
                  <c:v>Home deliveries</c:v>
                </c:pt>
                <c:pt idx="3">
                  <c:v>Skilled Birth Attendants</c:v>
                </c:pt>
              </c:strCache>
            </c:strRef>
          </c:cat>
          <c:val>
            <c:numRef>
              <c:f>Sheet1!$C$2:$C$5</c:f>
              <c:numCache>
                <c:formatCode>0.00%</c:formatCode>
                <c:ptCount val="4"/>
                <c:pt idx="0">
                  <c:v>0.439</c:v>
                </c:pt>
                <c:pt idx="1">
                  <c:v>9.9000000000000005E-2</c:v>
                </c:pt>
                <c:pt idx="2">
                  <c:v>0.45400000000000001</c:v>
                </c:pt>
                <c:pt idx="3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4A-47DD-87A0-1F47D366B93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2946857721208708E-2"/>
                  <c:y val="-2.2162339309952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4A-47DD-87A0-1F47D366B93F}"/>
                </c:ext>
              </c:extLst>
            </c:dLbl>
            <c:dLbl>
              <c:idx val="2"/>
              <c:layout>
                <c:manualLayout>
                  <c:x val="1.6908210952469662E-2"/>
                  <c:y val="-8.86493572398080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C4A-47DD-87A0-1F47D366B93F}"/>
                </c:ext>
              </c:extLst>
            </c:dLbl>
            <c:dLbl>
              <c:idx val="3"/>
              <c:layout>
                <c:manualLayout>
                  <c:x val="-1.5700481598721748E-2"/>
                  <c:y val="-5.7622082205875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C4A-47DD-87A0-1F47D366B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%">
                    <a:solidFill>
                      <a:schemeClr val="tx1">
                        <a:lumMod val="75%"/>
                        <a:lumOff val="25%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%"/>
                          <a:lumOff val="65%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Delivery at Public health facility </c:v>
                </c:pt>
                <c:pt idx="1">
                  <c:v>Delivery at Private Health Facilities </c:v>
                </c:pt>
                <c:pt idx="2">
                  <c:v>Home deliveries</c:v>
                </c:pt>
                <c:pt idx="3">
                  <c:v>Skilled Birth Attendants</c:v>
                </c:pt>
              </c:strCache>
            </c:strRef>
          </c:cat>
          <c:val>
            <c:numRef>
              <c:f>Sheet1!$D$2:$D$5</c:f>
              <c:numCache>
                <c:formatCode>0.00%</c:formatCode>
                <c:ptCount val="4"/>
                <c:pt idx="0">
                  <c:v>0.68899999999999995</c:v>
                </c:pt>
                <c:pt idx="1">
                  <c:v>0.14299999999999999</c:v>
                </c:pt>
                <c:pt idx="2">
                  <c:v>0.16600000000000001</c:v>
                </c:pt>
                <c:pt idx="3">
                  <c:v>0.89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4A-47DD-87A0-1F47D366B93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5.0144544756004467E-2"/>
                  <c:y val="9.7183886452489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82-478A-92D3-9A8E4A938D94}"/>
                </c:ext>
              </c:extLst>
            </c:dLbl>
            <c:dLbl>
              <c:idx val="3"/>
              <c:layout>
                <c:manualLayout>
                  <c:x val="3.1596167211785153E-2"/>
                  <c:y val="-2.5915703053997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4A-47DD-87A0-1F47D366B9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%">
                    <a:solidFill>
                      <a:schemeClr val="tx1">
                        <a:lumMod val="75%"/>
                        <a:lumOff val="25%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%"/>
                          <a:lumOff val="65%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Delivery at Public health facility </c:v>
                </c:pt>
                <c:pt idx="1">
                  <c:v>Delivery at Private Health Facilities </c:v>
                </c:pt>
                <c:pt idx="2">
                  <c:v>Home deliveries</c:v>
                </c:pt>
                <c:pt idx="3">
                  <c:v>Skilled Birth Attendants</c:v>
                </c:pt>
              </c:strCache>
            </c:strRef>
          </c:cat>
          <c:val>
            <c:numRef>
              <c:f>Sheet1!$E$2:$E$5</c:f>
              <c:numCache>
                <c:formatCode>0.00%</c:formatCode>
                <c:ptCount val="4"/>
                <c:pt idx="0">
                  <c:v>0.78</c:v>
                </c:pt>
                <c:pt idx="1">
                  <c:v>0.192</c:v>
                </c:pt>
                <c:pt idx="2">
                  <c:v>1.7000000000000001E-2</c:v>
                </c:pt>
                <c:pt idx="3">
                  <c:v>0.98699999999999999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4A-47DD-87A0-1F47D366B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728592"/>
        <c:axId val="444726928"/>
      </c:barChart>
      <c:catAx>
        <c:axId val="44472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%"/>
                <a:lumOff val="85%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%">
                <a:solidFill>
                  <a:schemeClr val="tx1">
                    <a:lumMod val="65%"/>
                    <a:lumOff val="35%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726928"/>
        <c:crosses val="autoZero"/>
        <c:auto val="1"/>
        <c:lblAlgn val="ctr"/>
        <c:lblOffset val="100"/>
        <c:noMultiLvlLbl val="0"/>
      </c:catAx>
      <c:valAx>
        <c:axId val="44472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%"/>
                  <a:lumOff val="85%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%">
                <a:solidFill>
                  <a:schemeClr val="tx1">
                    <a:lumMod val="65%"/>
                    <a:lumOff val="35%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472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98299726282882"/>
          <c:y val="0.90929425688280241"/>
          <c:w val="0.29362881153191633"/>
          <c:h val="8.20706442679489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%">
              <a:solidFill>
                <a:schemeClr val="tx1">
                  <a:lumMod val="65%"/>
                  <a:lumOff val="35%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purl.oclc.org/ooxml/drawingml/chart" xmlns:a="http://purl.oclc.org/ooxml/drawingml/main" xmlns:r="http://purl.oclc.org/ooxml/officeDocument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421383143570508E-2"/>
          <c:y val="8.2898780261146873E-2"/>
          <c:w val="0.66844935454283372"/>
          <c:h val="0.8326065516505675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Early Initiation of breastfeeding (1 hour of birth)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9.4455343819045724E-3"/>
                  <c:y val="9.94831687123755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22E-4906-8592-1D858F7F72CE}"/>
                </c:ext>
              </c:extLst>
            </c:dLbl>
            <c:dLbl>
              <c:idx val="2"/>
              <c:layout>
                <c:manualLayout>
                  <c:x val="-2.0240430818366836E-2"/>
                  <c:y val="6.3953465600812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2E-4906-8592-1D858F7F72CE}"/>
                </c:ext>
              </c:extLst>
            </c:dLbl>
            <c:dLbl>
              <c:idx val="3"/>
              <c:layout>
                <c:manualLayout>
                  <c:x val="2.6987241091154792E-3"/>
                  <c:y val="-3.197673280040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2E-4906-8592-1D858F7F72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%">
                    <a:solidFill>
                      <a:schemeClr val="tx1">
                        <a:lumMod val="75%"/>
                        <a:lumOff val="25%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%"/>
                          <a:lumOff val="65%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2014</c:v>
                </c:pt>
                <c:pt idx="3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35.1</c:v>
                </c:pt>
                <c:pt idx="1">
                  <c:v>65.8</c:v>
                </c:pt>
                <c:pt idx="2">
                  <c:v>62.6</c:v>
                </c:pt>
                <c:pt idx="3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2E-4906-8592-1D858F7F72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Exclusive breastfeeding (0-5 months old)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1589792872924625E-2"/>
                  <c:y val="-5.3294554667344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22E-4906-8592-1D858F7F72CE}"/>
                </c:ext>
              </c:extLst>
            </c:dLbl>
            <c:dLbl>
              <c:idx val="1"/>
              <c:layout>
                <c:manualLayout>
                  <c:x val="1.3493620545577891E-3"/>
                  <c:y val="-6.7506435911969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2E-4906-8592-1D858F7F72CE}"/>
                </c:ext>
              </c:extLst>
            </c:dLbl>
            <c:dLbl>
              <c:idx val="2"/>
              <c:layout>
                <c:manualLayout>
                  <c:x val="2.0240430818366736E-2"/>
                  <c:y val="-4.6188614045031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2E-4906-8592-1D858F7F72CE}"/>
                </c:ext>
              </c:extLst>
            </c:dLbl>
            <c:dLbl>
              <c:idx val="3"/>
              <c:layout>
                <c:manualLayout>
                  <c:x val="-1.7541706709251457E-2"/>
                  <c:y val="3.1976732800406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2E-4906-8592-1D858F7F72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%">
                    <a:solidFill>
                      <a:schemeClr val="tx1">
                        <a:lumMod val="75%"/>
                        <a:lumOff val="25%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%"/>
                          <a:lumOff val="65%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2005</c:v>
                </c:pt>
                <c:pt idx="1">
                  <c:v>2010</c:v>
                </c:pt>
                <c:pt idx="2">
                  <c:v>2014</c:v>
                </c:pt>
                <c:pt idx="3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60</c:v>
                </c:pt>
                <c:pt idx="1">
                  <c:v>73.5</c:v>
                </c:pt>
                <c:pt idx="2">
                  <c:v>65.2</c:v>
                </c:pt>
                <c:pt idx="3">
                  <c:v>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2E-4906-8592-1D858F7F72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498768"/>
        <c:axId val="317499184"/>
      </c:lineChart>
      <c:catAx>
        <c:axId val="31749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%"/>
                <a:lumOff val="85%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%">
                <a:solidFill>
                  <a:schemeClr val="tx1">
                    <a:lumMod val="65%"/>
                    <a:lumOff val="35%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499184"/>
        <c:crosses val="autoZero"/>
        <c:auto val="1"/>
        <c:lblAlgn val="ctr"/>
        <c:lblOffset val="100"/>
        <c:noMultiLvlLbl val="0"/>
      </c:catAx>
      <c:valAx>
        <c:axId val="317499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%"/>
                  <a:lumOff val="85%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%">
                <a:solidFill>
                  <a:schemeClr val="tx1">
                    <a:lumMod val="65%"/>
                    <a:lumOff val="35%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749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924141160623826"/>
          <c:y val="0.28869636140586136"/>
          <c:w val="0.21523118968954261"/>
          <c:h val="0.48400666825974875"/>
        </c:manualLayout>
      </c:layout>
      <c:overlay val="0"/>
      <c:spPr>
        <a:noFill/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%">
              <a:solidFill>
                <a:schemeClr val="tx1">
                  <a:lumMod val="65%"/>
                  <a:lumOff val="35%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purl.oclc.org/ooxml/drawingml/main" meth="cycle" id="10">
  <a:schemeClr val="accent1"/>
  <a:schemeClr val="accent2"/>
  <a:schemeClr val="accent3"/>
  <a:schemeClr val="accent4"/>
  <a:schemeClr val="accent5"/>
  <a:schemeClr val="accent6"/>
  <cs:variation/>
  <cs:variation>
    <a:lumMod val="60%"/>
  </cs:variation>
  <cs:variation>
    <a:lumMod val="80%"/>
    <a:lumOff val="20%"/>
  </cs:variation>
  <cs:variation>
    <a:lumMod val="80%"/>
  </cs:variation>
  <cs:variation>
    <a:lumMod val="60%"/>
    <a:lumOff val="40%"/>
  </cs:variation>
  <cs:variation>
    <a:lumMod val="50%"/>
  </cs:variation>
  <cs:variation>
    <a:lumMod val="70%"/>
    <a:lumOff val="30%"/>
  </cs:variation>
  <cs:variation>
    <a:lumMod val="70%"/>
  </cs:variation>
  <cs:variation>
    <a:lumMod val="50%"/>
    <a:lumOff val="50%"/>
  </cs:variation>
</cs:colorStyle>
</file>

<file path=ppt/charts/colors2.xml><?xml version="1.0" encoding="utf-8"?>
<cs:colorStyle xmlns:cs="http://schemas.microsoft.com/office/drawing/2012/chartStyle" xmlns:a="http://purl.oclc.org/ooxml/drawingml/main" meth="cycle" id="10">
  <a:schemeClr val="accent1"/>
  <a:schemeClr val="accent2"/>
  <a:schemeClr val="accent3"/>
  <a:schemeClr val="accent4"/>
  <a:schemeClr val="accent5"/>
  <a:schemeClr val="accent6"/>
  <cs:variation/>
  <cs:variation>
    <a:lumMod val="60%"/>
  </cs:variation>
  <cs:variation>
    <a:lumMod val="80%"/>
    <a:lumOff val="20%"/>
  </cs:variation>
  <cs:variation>
    <a:lumMod val="80%"/>
  </cs:variation>
  <cs:variation>
    <a:lumMod val="60%"/>
    <a:lumOff val="40%"/>
  </cs:variation>
  <cs:variation>
    <a:lumMod val="50%"/>
  </cs:variation>
  <cs:variation>
    <a:lumMod val="70%"/>
    <a:lumOff val="30%"/>
  </cs:variation>
  <cs:variation>
    <a:lumMod val="70%"/>
  </cs:variation>
  <cs:variation>
    <a:lumMod val="50%"/>
    <a:lumOff val="50%"/>
  </cs:variation>
</cs:colorStyle>
</file>

<file path=ppt/charts/style1.xml><?xml version="1.0" encoding="utf-8"?>
<cs:chartStyle xmlns:cs="http://schemas.microsoft.com/office/drawing/2012/chartStyle" xmlns:a="http://purl.oclc.org/ooxml/drawingml/main" id="201">
  <cs:axisTitle>
    <cs:lnRef idx="0"/>
    <cs:fillRef idx="0"/>
    <cs:effectRef idx="0"/>
    <cs:fontRef idx="minor">
      <a:schemeClr val="tx1">
        <a:lumMod val="65%"/>
        <a:lumOff val="35%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%"/>
        <a:lumOff val="35%"/>
      </a:schemeClr>
    </cs:fontRef>
    <cs:spPr>
      <a:ln w="9525" cap="flat" cmpd="sng" algn="ctr">
        <a:solidFill>
          <a:schemeClr val="tx1">
            <a:lumMod val="15%"/>
            <a:lumOff val="85%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%"/>
            <a:lumOff val="85%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%"/>
        <a:lumOff val="25%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%"/>
        <a:lumOff val="35%"/>
      </a:schemeClr>
    </cs:fontRef>
    <cs:spPr>
      <a:solidFill>
        <a:schemeClr val="lt1"/>
      </a:solidFill>
      <a:ln>
        <a:solidFill>
          <a:schemeClr val="dk1">
            <a:lumMod val="25%"/>
            <a:lumOff val="75%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%"/>
        <a:lumOff val="35%"/>
      </a:schemeClr>
    </cs:fontRef>
    <cs:spPr>
      <a:noFill/>
      <a:ln w="9525" cap="flat" cmpd="sng" algn="ctr">
        <a:solidFill>
          <a:schemeClr val="tx1">
            <a:lumMod val="15%"/>
            <a:lumOff val="85%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%"/>
          <a:lumOff val="35%"/>
        </a:schemeClr>
      </a:solidFill>
      <a:ln w="9525">
        <a:solidFill>
          <a:schemeClr val="tx1">
            <a:lumMod val="65%"/>
            <a:lumOff val="35%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%"/>
            <a:lumOff val="65%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%"/>
            <a:lumOff val="35%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%"/>
            <a:lumOff val="85%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%"/>
            <a:lumOff val="95%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%"/>
            <a:lumOff val="25%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%"/>
            <a:lumOff val="65%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%"/>
            <a:lumOff val="65%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%"/>
        <a:lumOff val="35%"/>
      </a:schemeClr>
    </cs:fontRef>
    <cs:defRPr sz="1862" b="0" kern="1200" spc="0" baseline="0%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%"/>
            <a:lumOff val="85%"/>
          </a:schemeClr>
        </a:solidFill>
      </a:ln>
    </cs:spPr>
  </cs:upBar>
  <cs:valueAxis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purl.oclc.org/ooxml/drawingml/main" id="227">
  <cs:axisTitle>
    <cs:lnRef idx="0"/>
    <cs:fillRef idx="0"/>
    <cs:effectRef idx="0"/>
    <cs:fontRef idx="minor">
      <a:schemeClr val="tx1">
        <a:lumMod val="65%"/>
        <a:lumOff val="35%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%"/>
        <a:lumOff val="35%"/>
      </a:schemeClr>
    </cs:fontRef>
    <cs:spPr>
      <a:ln w="9525" cap="flat" cmpd="sng" algn="ctr">
        <a:solidFill>
          <a:schemeClr val="tx1">
            <a:lumMod val="15%"/>
            <a:lumOff val="85%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%"/>
            <a:lumOff val="85%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%"/>
        <a:lumOff val="25%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%"/>
        <a:lumOff val="35%"/>
      </a:schemeClr>
    </cs:fontRef>
    <cs:spPr>
      <a:solidFill>
        <a:schemeClr val="lt1"/>
      </a:solidFill>
      <a:ln>
        <a:solidFill>
          <a:schemeClr val="dk1">
            <a:lumMod val="25%"/>
            <a:lumOff val="75%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%"/>
        <a:lumOff val="35%"/>
      </a:schemeClr>
    </cs:fontRef>
    <cs:spPr>
      <a:noFill/>
      <a:ln w="9525" cap="flat" cmpd="sng" algn="ctr">
        <a:solidFill>
          <a:schemeClr val="tx1">
            <a:lumMod val="15%"/>
            <a:lumOff val="85%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%"/>
          <a:lumOff val="35%"/>
        </a:schemeClr>
      </a:solidFill>
      <a:ln w="9525">
        <a:solidFill>
          <a:schemeClr val="tx1">
            <a:lumMod val="65%"/>
            <a:lumOff val="35%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%"/>
            <a:lumOff val="65%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%"/>
            <a:lumOff val="35%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%"/>
            <a:lumOff val="85%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%"/>
            <a:lumOff val="95%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%"/>
            <a:lumOff val="25%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%"/>
            <a:lumOff val="65%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%"/>
            <a:lumOff val="65%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%"/>
        <a:lumOff val="35%"/>
      </a:schemeClr>
    </cs:fontRef>
    <cs:defRPr sz="1862" b="0" kern="1200" spc="0" baseline="0%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%"/>
            <a:lumOff val="85%"/>
          </a:schemeClr>
        </a:solidFill>
      </a:ln>
    </cs:spPr>
  </cs:upBar>
  <cs:valueAxis>
    <cs:lnRef idx="0"/>
    <cs:fillRef idx="0"/>
    <cs:effectRef idx="0"/>
    <cs:fontRef idx="minor">
      <a:schemeClr val="tx1">
        <a:lumMod val="65%"/>
        <a:lumOff val="35%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purl.oclc.org/ooxml/drawingml/diagram" xmlns:a="http://purl.oclc.org/ooxml/drawingml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%"/>
      </a:schemeClr>
      <a:schemeClr val="accent3">
        <a:alpha val="50%"/>
      </a:schemeClr>
      <a:schemeClr val="accent4">
        <a:alpha val="50%"/>
      </a:schemeClr>
      <a:schemeClr val="accent5">
        <a:alpha val="50%"/>
      </a:schemeClr>
      <a:schemeClr val="accent6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%"/>
      </a:schemeClr>
      <a:schemeClr val="accent3">
        <a:tint val="50%"/>
      </a:schemeClr>
      <a:schemeClr val="accent4">
        <a:tint val="50%"/>
      </a:schemeClr>
      <a:schemeClr val="accent5">
        <a:tint val="50%"/>
      </a:schemeClr>
      <a:schemeClr val="accent6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%"/>
      </a:schemeClr>
      <a:schemeClr val="accent2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%"/>
      </a:schemeClr>
      <a:schemeClr val="accent2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%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%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fillClrLst>
    <dgm:lin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fillClrLst>
    <dgm:lin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fillClrLst>
    <dgm:lin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%"/>
        <a:alpha val="40%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purl.oclc.org/ooxml/drawingml/diagram" xmlns:a="http://purl.oclc.org/ooxml/drawingml/main">
  <dgm:ptLst>
    <dgm:pt modelId="{784087F0-E7ED-45F5-AEA2-48650EBE5D54}" type="doc">
      <dgm:prSet loTypeId="urn:microsoft.com/office/officeart/2005/8/layout/pList2" loCatId="list" qsTypeId="urn:microsoft.com/office/officeart/2005/8/quickstyle/simple1" qsCatId="simple" csTypeId="urn:microsoft.com/office/officeart/2005/8/colors/colorful1" csCatId="colorful" phldr="1"/>
      <dgm:spPr/>
    </dgm:pt>
    <dgm:pt modelId="{7FBB9511-FFB0-49F5-8B28-A8553B5CCE73}">
      <dgm:prSet phldrT="[Text]" custT="1"/>
      <dgm:spPr/>
      <dgm:t>
        <a:bodyPr/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1" i="0" kern="1200">
              <a:effectLst/>
              <a:latin typeface="Myriad Pro"/>
              <a:ea typeface="+mn-ea"/>
              <a:cs typeface="+mn-cs"/>
            </a:rPr>
            <a:t>Baseline Assessment</a:t>
          </a:r>
          <a:endParaRPr lang="en-US" sz="1800" b="1" i="0" kern="1200" dirty="0">
            <a:effectLst/>
            <a:latin typeface="Myriad Pro"/>
            <a:ea typeface="+mn-ea"/>
            <a:cs typeface="+mn-cs"/>
          </a:endParaRPr>
        </a:p>
      </dgm:t>
    </dgm:pt>
    <dgm:pt modelId="{5DF537FF-98E4-47D8-A1DE-5199E727F93C}" type="parTrans" cxnId="{B06F60BC-C3C9-4AE7-BEAE-64A0603DC990}">
      <dgm:prSet/>
      <dgm:spPr/>
      <dgm:t>
        <a:bodyPr/>
        <a:lstStyle/>
        <a:p>
          <a:endParaRPr lang="en-US"/>
        </a:p>
      </dgm:t>
    </dgm:pt>
    <dgm:pt modelId="{C4B79A21-14F9-419B-9FB7-CC0CD84A436C}" type="sibTrans" cxnId="{B06F60BC-C3C9-4AE7-BEAE-64A0603DC990}">
      <dgm:prSet/>
      <dgm:spPr/>
      <dgm:t>
        <a:bodyPr/>
        <a:lstStyle/>
        <a:p>
          <a:endParaRPr lang="en-US"/>
        </a:p>
      </dgm:t>
    </dgm:pt>
    <dgm:pt modelId="{91E6AE90-A5E7-4343-AC70-8BFA399021AB}">
      <dgm:prSet phldrT="[Text]" custT="1"/>
      <dgm:spPr/>
      <dgm:t>
        <a:bodyPr/>
        <a:lstStyle/>
        <a:p>
          <a:pPr>
            <a:buChar char="•"/>
          </a:pPr>
          <a:r>
            <a:rPr lang="en-US" sz="1800" b="1" i="0">
              <a:effectLst/>
              <a:latin typeface="Myriad Pro"/>
            </a:rPr>
            <a:t>Capacity Building</a:t>
          </a:r>
          <a:endParaRPr lang="en-US" sz="1800" b="1" dirty="0"/>
        </a:p>
      </dgm:t>
    </dgm:pt>
    <dgm:pt modelId="{76B2D399-AF17-49DA-8991-847A4C1FC043}" type="parTrans" cxnId="{4EB74C1B-B86D-4681-BB97-432C712A6276}">
      <dgm:prSet/>
      <dgm:spPr/>
      <dgm:t>
        <a:bodyPr/>
        <a:lstStyle/>
        <a:p>
          <a:endParaRPr lang="en-US"/>
        </a:p>
      </dgm:t>
    </dgm:pt>
    <dgm:pt modelId="{4499C886-78F8-485F-95BF-0EB6356EF342}" type="sibTrans" cxnId="{4EB74C1B-B86D-4681-BB97-432C712A6276}">
      <dgm:prSet/>
      <dgm:spPr/>
      <dgm:t>
        <a:bodyPr/>
        <a:lstStyle/>
        <a:p>
          <a:endParaRPr lang="en-US"/>
        </a:p>
      </dgm:t>
    </dgm:pt>
    <dgm:pt modelId="{57550534-2828-4988-9F49-779DF3A2CABD}">
      <dgm:prSet phldrT="[Text]" custT="1"/>
      <dgm:spPr/>
      <dgm:t>
        <a:bodyPr/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Font typeface="Arial" panose="020B0604020202020204" pitchFamily="34" charset="0"/>
            <a:buNone/>
          </a:pPr>
          <a:r>
            <a:rPr lang="en-US" sz="1800" b="1" i="0" kern="1200">
              <a:effectLst/>
              <a:latin typeface="Myriad Pro"/>
              <a:ea typeface="+mn-ea"/>
              <a:cs typeface="+mn-cs"/>
            </a:rPr>
            <a:t>Ongoing support </a:t>
          </a:r>
          <a:endParaRPr lang="en-US" sz="1800" b="1" i="0" kern="1200" dirty="0">
            <a:effectLst/>
            <a:latin typeface="Myriad Pro"/>
            <a:ea typeface="+mn-ea"/>
            <a:cs typeface="+mn-cs"/>
          </a:endParaRPr>
        </a:p>
      </dgm:t>
    </dgm:pt>
    <dgm:pt modelId="{4BAB3BDC-FEA4-4492-90F9-C6E44A156988}" type="parTrans" cxnId="{817481CE-1FD0-4BE8-8D4E-7353F9D535C2}">
      <dgm:prSet/>
      <dgm:spPr/>
      <dgm:t>
        <a:bodyPr/>
        <a:lstStyle/>
        <a:p>
          <a:endParaRPr lang="en-US"/>
        </a:p>
      </dgm:t>
    </dgm:pt>
    <dgm:pt modelId="{5A1B71DA-EFAA-4C12-B61B-D06CA759F231}" type="sibTrans" cxnId="{817481CE-1FD0-4BE8-8D4E-7353F9D535C2}">
      <dgm:prSet/>
      <dgm:spPr/>
      <dgm:t>
        <a:bodyPr/>
        <a:lstStyle/>
        <a:p>
          <a:endParaRPr lang="en-US"/>
        </a:p>
      </dgm:t>
    </dgm:pt>
    <dgm:pt modelId="{1850D7BC-18A1-4607-8454-4DFD52EB5D6A}">
      <dgm:prSet phldrT="[Text]" custT="1"/>
      <dgm:spPr/>
      <dgm:t>
        <a:bodyPr/>
        <a:lstStyle/>
        <a:p>
          <a:pPr>
            <a:buFont typeface="+mj-lt"/>
            <a:buNone/>
          </a:pPr>
          <a:r>
            <a:rPr lang="en-US" sz="1800" b="1" i="0">
              <a:effectLst/>
              <a:latin typeface="Myriad Pro"/>
            </a:rPr>
            <a:t>Final Assessment </a:t>
          </a:r>
          <a:endParaRPr lang="en-US" sz="1800" b="1" dirty="0"/>
        </a:p>
      </dgm:t>
    </dgm:pt>
    <dgm:pt modelId="{7FA6C567-9DE7-4E09-85C2-5F7C9F3688F6}" type="parTrans" cxnId="{2BF6BA96-7B34-49BB-B2CD-69E3E49E89F4}">
      <dgm:prSet/>
      <dgm:spPr/>
      <dgm:t>
        <a:bodyPr/>
        <a:lstStyle/>
        <a:p>
          <a:endParaRPr lang="en-US"/>
        </a:p>
      </dgm:t>
    </dgm:pt>
    <dgm:pt modelId="{6C0D78DA-166B-4D01-A40F-DF376FC63EB1}" type="sibTrans" cxnId="{2BF6BA96-7B34-49BB-B2CD-69E3E49E89F4}">
      <dgm:prSet/>
      <dgm:spPr/>
      <dgm:t>
        <a:bodyPr/>
        <a:lstStyle/>
        <a:p>
          <a:endParaRPr lang="en-US"/>
        </a:p>
      </dgm:t>
    </dgm:pt>
    <dgm:pt modelId="{F084B358-7325-4726-9697-94503E93D21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50" i="0">
              <a:effectLst/>
              <a:latin typeface="Myriad Pro"/>
            </a:rPr>
            <a:t>Staff competency assessment</a:t>
          </a:r>
          <a:endParaRPr lang="en-US" sz="1450" dirty="0"/>
        </a:p>
      </dgm:t>
    </dgm:pt>
    <dgm:pt modelId="{AC6D1BC5-875E-4550-8BC5-328ABD58866E}" type="parTrans" cxnId="{9BF4AFB4-E23B-4E14-81D8-5C74578FFD72}">
      <dgm:prSet/>
      <dgm:spPr/>
      <dgm:t>
        <a:bodyPr/>
        <a:lstStyle/>
        <a:p>
          <a:endParaRPr lang="en-US"/>
        </a:p>
      </dgm:t>
    </dgm:pt>
    <dgm:pt modelId="{BA5243A8-C9C9-451D-8409-B3D025B58180}" type="sibTrans" cxnId="{9BF4AFB4-E23B-4E14-81D8-5C74578FFD72}">
      <dgm:prSet/>
      <dgm:spPr/>
      <dgm:t>
        <a:bodyPr/>
        <a:lstStyle/>
        <a:p>
          <a:endParaRPr lang="en-US"/>
        </a:p>
      </dgm:t>
    </dgm:pt>
    <dgm:pt modelId="{F02A4A51-9AB0-4506-82E8-82F5B506F62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50" i="0">
              <a:effectLst/>
              <a:latin typeface="Myriad Pro"/>
            </a:rPr>
            <a:t>Review by the officials from National Nutrition programme and National Maternal and Child Health Center</a:t>
          </a:r>
          <a:endParaRPr lang="en-US" sz="1450" dirty="0"/>
        </a:p>
      </dgm:t>
    </dgm:pt>
    <dgm:pt modelId="{A9BE1516-F1A8-44CB-A636-C6EAFACD8998}" type="parTrans" cxnId="{299E468E-9AB9-4695-8438-F191E712BCA7}">
      <dgm:prSet/>
      <dgm:spPr/>
      <dgm:t>
        <a:bodyPr/>
        <a:lstStyle/>
        <a:p>
          <a:endParaRPr lang="en-US"/>
        </a:p>
      </dgm:t>
    </dgm:pt>
    <dgm:pt modelId="{81642A1B-15B5-4F73-9EFD-DCF9442AF73E}" type="sibTrans" cxnId="{299E468E-9AB9-4695-8438-F191E712BCA7}">
      <dgm:prSet/>
      <dgm:spPr/>
      <dgm:t>
        <a:bodyPr/>
        <a:lstStyle/>
        <a:p>
          <a:endParaRPr lang="en-US"/>
        </a:p>
      </dgm:t>
    </dgm:pt>
    <dgm:pt modelId="{4F2FB2AC-886E-4578-858D-6511050A4ED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50"/>
            <a:t>Survey with post-partum mothers* </a:t>
          </a:r>
          <a:endParaRPr lang="en-US" sz="1450" dirty="0"/>
        </a:p>
      </dgm:t>
    </dgm:pt>
    <dgm:pt modelId="{3657D5EE-E2F2-46CF-B8A3-1A92A97453B4}" type="parTrans" cxnId="{BC3BB5F7-5AF5-490E-B0B6-6BF3B9999DBE}">
      <dgm:prSet/>
      <dgm:spPr/>
      <dgm:t>
        <a:bodyPr/>
        <a:lstStyle/>
        <a:p>
          <a:endParaRPr lang="en-US"/>
        </a:p>
      </dgm:t>
    </dgm:pt>
    <dgm:pt modelId="{E16146AC-6071-4B9B-8C94-8681A2473320}" type="sibTrans" cxnId="{BC3BB5F7-5AF5-490E-B0B6-6BF3B9999DBE}">
      <dgm:prSet/>
      <dgm:spPr/>
      <dgm:t>
        <a:bodyPr/>
        <a:lstStyle/>
        <a:p>
          <a:endParaRPr lang="en-US"/>
        </a:p>
      </dgm:t>
    </dgm:pt>
    <dgm:pt modelId="{681215C3-13AA-408A-8576-6043134279DE}">
      <dgm:prSet custT="1"/>
      <dgm:spPr/>
      <dgm:t>
        <a:bodyPr/>
        <a:lstStyle/>
        <a:p>
          <a:pPr>
            <a:buFont typeface="+mj-lt"/>
            <a:buNone/>
          </a:pPr>
          <a:r>
            <a:rPr lang="en-US" sz="1700" b="1" i="0">
              <a:effectLst/>
              <a:latin typeface="Myriad Pro"/>
            </a:rPr>
            <a:t>Scale up of BFHC </a:t>
          </a:r>
          <a:endParaRPr lang="en-US" sz="1700" b="1" dirty="0"/>
        </a:p>
      </dgm:t>
    </dgm:pt>
    <dgm:pt modelId="{A6C5CAE5-E1AD-4916-97EB-90FDDFC636D3}" type="parTrans" cxnId="{965BA75A-71AA-4193-81C5-A27E61BD1602}">
      <dgm:prSet/>
      <dgm:spPr/>
      <dgm:t>
        <a:bodyPr/>
        <a:lstStyle/>
        <a:p>
          <a:endParaRPr lang="en-US"/>
        </a:p>
      </dgm:t>
    </dgm:pt>
    <dgm:pt modelId="{A7D2DD02-1E1B-4BA9-8932-95DF3A3E3129}" type="sibTrans" cxnId="{965BA75A-71AA-4193-81C5-A27E61BD1602}">
      <dgm:prSet/>
      <dgm:spPr/>
      <dgm:t>
        <a:bodyPr/>
        <a:lstStyle/>
        <a:p>
          <a:endParaRPr lang="en-US"/>
        </a:p>
      </dgm:t>
    </dgm:pt>
    <dgm:pt modelId="{C864CDE8-EDD1-40B1-8ED2-FFE16B761CDF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>
              <a:latin typeface="Myriad Pro"/>
            </a:rPr>
            <a:t>Facility assessment</a:t>
          </a:r>
          <a:endParaRPr lang="en-US" sz="1450" kern="1200" dirty="0"/>
        </a:p>
      </dgm:t>
    </dgm:pt>
    <dgm:pt modelId="{2EADD254-9640-4447-ACE9-8677A7D54FA8}" type="parTrans" cxnId="{4FBA5815-68F4-4145-BD5D-C6E9A54813DB}">
      <dgm:prSet/>
      <dgm:spPr/>
      <dgm:t>
        <a:bodyPr/>
        <a:lstStyle/>
        <a:p>
          <a:endParaRPr lang="en-US"/>
        </a:p>
      </dgm:t>
    </dgm:pt>
    <dgm:pt modelId="{4AEAEBCE-C7C3-4DFB-99CD-C3B67F8B32F6}" type="sibTrans" cxnId="{4FBA5815-68F4-4145-BD5D-C6E9A54813DB}">
      <dgm:prSet/>
      <dgm:spPr/>
      <dgm:t>
        <a:bodyPr/>
        <a:lstStyle/>
        <a:p>
          <a:endParaRPr lang="en-US"/>
        </a:p>
      </dgm:t>
    </dgm:pt>
    <dgm:pt modelId="{10887E60-31F7-4D77-9241-0E2A06AA42FE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>
              <a:latin typeface="Myriad Pro"/>
            </a:rPr>
            <a:t>Staff competency assessment</a:t>
          </a:r>
          <a:endParaRPr lang="en-US" sz="1450" kern="1200" dirty="0"/>
        </a:p>
      </dgm:t>
    </dgm:pt>
    <dgm:pt modelId="{1E4B231D-31FE-4ED5-AA77-906825E89AEE}" type="parTrans" cxnId="{DB396527-2A7D-442A-9C0E-5293BEF74E47}">
      <dgm:prSet/>
      <dgm:spPr/>
      <dgm:t>
        <a:bodyPr/>
        <a:lstStyle/>
        <a:p>
          <a:endParaRPr lang="en-US"/>
        </a:p>
      </dgm:t>
    </dgm:pt>
    <dgm:pt modelId="{E925803C-BB2E-4674-A72D-A3D73EA8C115}" type="sibTrans" cxnId="{DB396527-2A7D-442A-9C0E-5293BEF74E47}">
      <dgm:prSet/>
      <dgm:spPr/>
      <dgm:t>
        <a:bodyPr/>
        <a:lstStyle/>
        <a:p>
          <a:endParaRPr lang="en-US"/>
        </a:p>
      </dgm:t>
    </dgm:pt>
    <dgm:pt modelId="{1384EBC4-203D-451E-80DF-48CEF85659E6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>
              <a:latin typeface="Myriad Pro"/>
            </a:rPr>
            <a:t>Survey with post partum mothers (within 30 days of delivery)</a:t>
          </a:r>
          <a:endParaRPr lang="en-US" sz="1450" kern="1200" dirty="0"/>
        </a:p>
      </dgm:t>
    </dgm:pt>
    <dgm:pt modelId="{42E39236-70BA-40F4-85E8-5558ADC94FD0}" type="parTrans" cxnId="{A6B8E2EE-8324-4E7C-A6BB-C2B555C93BB2}">
      <dgm:prSet/>
      <dgm:spPr/>
      <dgm:t>
        <a:bodyPr/>
        <a:lstStyle/>
        <a:p>
          <a:endParaRPr lang="en-US"/>
        </a:p>
      </dgm:t>
    </dgm:pt>
    <dgm:pt modelId="{A1C1351A-4067-4814-97CA-015CF3B30FBC}" type="sibTrans" cxnId="{A6B8E2EE-8324-4E7C-A6BB-C2B555C93BB2}">
      <dgm:prSet/>
      <dgm:spPr/>
      <dgm:t>
        <a:bodyPr/>
        <a:lstStyle/>
        <a:p>
          <a:endParaRPr lang="en-US"/>
        </a:p>
      </dgm:t>
    </dgm:pt>
    <dgm:pt modelId="{F37C3B42-81CC-4341-8561-7A151A404007}">
      <dgm:prSet phldrT="[Text]" custT="1"/>
      <dgm:spPr/>
      <dgm:t>
        <a:bodyPr/>
        <a:lstStyle/>
        <a:p>
          <a:pPr>
            <a:buChar char="•"/>
          </a:pPr>
          <a:r>
            <a:rPr lang="en-US" sz="1450" dirty="0"/>
            <a:t>Health Center Staff</a:t>
          </a:r>
        </a:p>
      </dgm:t>
    </dgm:pt>
    <dgm:pt modelId="{11A52592-DA22-4EFE-9FA8-E832AA69EFE5}" type="parTrans" cxnId="{74B3FD4E-CC11-435A-85A8-5E5B767D9566}">
      <dgm:prSet/>
      <dgm:spPr/>
      <dgm:t>
        <a:bodyPr/>
        <a:lstStyle/>
        <a:p>
          <a:endParaRPr lang="en-US"/>
        </a:p>
      </dgm:t>
    </dgm:pt>
    <dgm:pt modelId="{03A0B62E-A82A-4877-996A-FD9F5B2F3973}" type="sibTrans" cxnId="{74B3FD4E-CC11-435A-85A8-5E5B767D9566}">
      <dgm:prSet/>
      <dgm:spPr/>
      <dgm:t>
        <a:bodyPr/>
        <a:lstStyle/>
        <a:p>
          <a:endParaRPr lang="en-US"/>
        </a:p>
      </dgm:t>
    </dgm:pt>
    <dgm:pt modelId="{1702D8CA-76A7-479F-8DF4-153F02A27384}">
      <dgm:prSet phldrT="[Text]" custT="1"/>
      <dgm:spPr/>
      <dgm:t>
        <a:bodyPr/>
        <a:lstStyle/>
        <a:p>
          <a:pPr>
            <a:buChar char="•"/>
          </a:pPr>
          <a:r>
            <a:rPr lang="en-US" sz="1450" dirty="0"/>
            <a:t>VHSG and community volunteers </a:t>
          </a:r>
        </a:p>
      </dgm:t>
    </dgm:pt>
    <dgm:pt modelId="{5980D5B3-6544-4954-9EE6-B7075367DD4D}" type="parTrans" cxnId="{BE5290F1-BDF7-4AD5-8B14-C2F24101D9AB}">
      <dgm:prSet/>
      <dgm:spPr/>
      <dgm:t>
        <a:bodyPr/>
        <a:lstStyle/>
        <a:p>
          <a:endParaRPr lang="en-US"/>
        </a:p>
      </dgm:t>
    </dgm:pt>
    <dgm:pt modelId="{C2C1449B-3227-404A-BF7F-1F6B6D7683F8}" type="sibTrans" cxnId="{BE5290F1-BDF7-4AD5-8B14-C2F24101D9AB}">
      <dgm:prSet/>
      <dgm:spPr/>
      <dgm:t>
        <a:bodyPr/>
        <a:lstStyle/>
        <a:p>
          <a:endParaRPr lang="en-US"/>
        </a:p>
      </dgm:t>
    </dgm:pt>
    <dgm:pt modelId="{FF71438A-C194-4699-A061-B243A2483887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>
              <a:latin typeface="Myriad Pro"/>
            </a:rPr>
            <a:t>Supportive supervision (once in quarter)</a:t>
          </a:r>
          <a:endParaRPr lang="en-US" sz="1450" kern="1200" dirty="0"/>
        </a:p>
      </dgm:t>
    </dgm:pt>
    <dgm:pt modelId="{92F4625F-5052-40F7-A508-1EE6F7187B00}" type="parTrans" cxnId="{92A00B4E-7EC7-4516-AA84-91BF3F05144F}">
      <dgm:prSet/>
      <dgm:spPr/>
      <dgm:t>
        <a:bodyPr/>
        <a:lstStyle/>
        <a:p>
          <a:endParaRPr lang="en-US"/>
        </a:p>
      </dgm:t>
    </dgm:pt>
    <dgm:pt modelId="{0139EBFB-2C00-4DBA-825F-24EC5B9296C4}" type="sibTrans" cxnId="{92A00B4E-7EC7-4516-AA84-91BF3F05144F}">
      <dgm:prSet/>
      <dgm:spPr/>
      <dgm:t>
        <a:bodyPr/>
        <a:lstStyle/>
        <a:p>
          <a:endParaRPr lang="en-US"/>
        </a:p>
      </dgm:t>
    </dgm:pt>
    <dgm:pt modelId="{935C2833-380A-4A4D-BFDE-7E7481B176C8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>
              <a:latin typeface="Myriad Pro"/>
            </a:rPr>
            <a:t>Review meetings</a:t>
          </a:r>
          <a:endParaRPr lang="en-US" sz="1450" kern="1200" dirty="0"/>
        </a:p>
      </dgm:t>
    </dgm:pt>
    <dgm:pt modelId="{10BEE977-B48A-4A0A-8CDC-7377CF20B59A}" type="parTrans" cxnId="{5EA59B55-9815-4442-ABEA-4CB59C9E284F}">
      <dgm:prSet/>
      <dgm:spPr/>
      <dgm:t>
        <a:bodyPr/>
        <a:lstStyle/>
        <a:p>
          <a:endParaRPr lang="en-US"/>
        </a:p>
      </dgm:t>
    </dgm:pt>
    <dgm:pt modelId="{57585EAD-1B73-40C3-913B-1BA808A6B702}" type="sibTrans" cxnId="{5EA59B55-9815-4442-ABEA-4CB59C9E284F}">
      <dgm:prSet/>
      <dgm:spPr/>
      <dgm:t>
        <a:bodyPr/>
        <a:lstStyle/>
        <a:p>
          <a:endParaRPr lang="en-US"/>
        </a:p>
      </dgm:t>
    </dgm:pt>
    <dgm:pt modelId="{90BDC13E-E5A7-4988-92B9-099B43904E30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>
              <a:latin typeface="Myriad Pro"/>
            </a:rPr>
            <a:t>Data  review</a:t>
          </a:r>
          <a:endParaRPr lang="en-US" sz="1450" kern="1200" dirty="0"/>
        </a:p>
      </dgm:t>
    </dgm:pt>
    <dgm:pt modelId="{7C61A969-0218-4DDA-9457-5A525E67545D}" type="parTrans" cxnId="{9D888B3A-AFEC-4F07-B25A-4063D8884746}">
      <dgm:prSet/>
      <dgm:spPr/>
      <dgm:t>
        <a:bodyPr/>
        <a:lstStyle/>
        <a:p>
          <a:endParaRPr lang="en-US"/>
        </a:p>
      </dgm:t>
    </dgm:pt>
    <dgm:pt modelId="{85159C58-2E7C-4EEA-96F5-229CD7B37E60}" type="sibTrans" cxnId="{9D888B3A-AFEC-4F07-B25A-4063D8884746}">
      <dgm:prSet/>
      <dgm:spPr/>
      <dgm:t>
        <a:bodyPr/>
        <a:lstStyle/>
        <a:p>
          <a:endParaRPr lang="en-US"/>
        </a:p>
      </dgm:t>
    </dgm:pt>
    <dgm:pt modelId="{10F40A5A-89AA-42A7-B53F-955A42636BC0}">
      <dgm:prSet phldrT="[Text]" custT="1"/>
      <dgm:spPr/>
      <dgm:t>
        <a:bodyPr/>
        <a:lstStyle/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i="0" kern="1200">
              <a:effectLst/>
              <a:latin typeface="Myriad Pro"/>
            </a:rPr>
            <a:t>Survey with post-partum mothers.</a:t>
          </a:r>
          <a:r>
            <a:rPr lang="en-US" sz="1400" i="0" kern="1200">
              <a:effectLst/>
              <a:latin typeface="Myriad Pro"/>
            </a:rPr>
            <a:t> </a:t>
          </a:r>
          <a:endParaRPr lang="en-US" sz="1400" kern="1200" dirty="0"/>
        </a:p>
      </dgm:t>
    </dgm:pt>
    <dgm:pt modelId="{5F5028A6-CF9E-41BD-A93A-8798F60DD659}" type="parTrans" cxnId="{144B7031-40DC-4CBF-985E-C3B3C8B3CE1D}">
      <dgm:prSet/>
      <dgm:spPr/>
      <dgm:t>
        <a:bodyPr/>
        <a:lstStyle/>
        <a:p>
          <a:endParaRPr lang="en-US"/>
        </a:p>
      </dgm:t>
    </dgm:pt>
    <dgm:pt modelId="{28ED44BF-85C8-45BB-90FD-D947FE7EE7C7}" type="sibTrans" cxnId="{144B7031-40DC-4CBF-985E-C3B3C8B3CE1D}">
      <dgm:prSet/>
      <dgm:spPr/>
      <dgm:t>
        <a:bodyPr/>
        <a:lstStyle/>
        <a:p>
          <a:endParaRPr lang="en-US"/>
        </a:p>
      </dgm:t>
    </dgm:pt>
    <dgm:pt modelId="{8D14D7AA-4BDC-4968-8CFD-CDD417BB2E43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50" i="0">
              <a:effectLst/>
              <a:latin typeface="Myriad Pro"/>
            </a:rPr>
            <a:t>Feasibility assessment</a:t>
          </a:r>
          <a:endParaRPr lang="en-US" sz="1450" dirty="0"/>
        </a:p>
      </dgm:t>
    </dgm:pt>
    <dgm:pt modelId="{651F111F-75B0-45A0-B3FA-7D4558FC9DC2}" type="parTrans" cxnId="{22371D30-FCE6-4236-BA7C-FBC36D9FFB4B}">
      <dgm:prSet/>
      <dgm:spPr/>
      <dgm:t>
        <a:bodyPr/>
        <a:lstStyle/>
        <a:p>
          <a:endParaRPr lang="en-US"/>
        </a:p>
      </dgm:t>
    </dgm:pt>
    <dgm:pt modelId="{418D8DC2-1F37-4635-900C-EE7E41DB1819}" type="sibTrans" cxnId="{22371D30-FCE6-4236-BA7C-FBC36D9FFB4B}">
      <dgm:prSet/>
      <dgm:spPr/>
      <dgm:t>
        <a:bodyPr/>
        <a:lstStyle/>
        <a:p>
          <a:endParaRPr lang="en-US"/>
        </a:p>
      </dgm:t>
    </dgm:pt>
    <dgm:pt modelId="{BABA855D-AD0D-4BE5-A881-4663E3EC081C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50" i="0">
              <a:effectLst/>
              <a:latin typeface="Myriad Pro"/>
            </a:rPr>
            <a:t>Scale up in operational areas of WV.</a:t>
          </a:r>
        </a:p>
        <a:p>
          <a:pPr>
            <a:buFont typeface="+mj-lt"/>
            <a:buNone/>
          </a:pPr>
          <a:endParaRPr lang="en-US" sz="1100" dirty="0"/>
        </a:p>
      </dgm:t>
    </dgm:pt>
    <dgm:pt modelId="{B32B9830-CF47-4C37-993F-33811BCF12F0}" type="parTrans" cxnId="{3F258E3F-624F-449A-ABD2-F0A5488E1ADF}">
      <dgm:prSet/>
      <dgm:spPr/>
      <dgm:t>
        <a:bodyPr/>
        <a:lstStyle/>
        <a:p>
          <a:endParaRPr lang="en-US"/>
        </a:p>
      </dgm:t>
    </dgm:pt>
    <dgm:pt modelId="{3C29FAA3-DE0B-4FFD-811C-4450FFB53886}" type="sibTrans" cxnId="{3F258E3F-624F-449A-ABD2-F0A5488E1ADF}">
      <dgm:prSet/>
      <dgm:spPr/>
      <dgm:t>
        <a:bodyPr/>
        <a:lstStyle/>
        <a:p>
          <a:endParaRPr lang="en-US"/>
        </a:p>
      </dgm:t>
    </dgm:pt>
    <dgm:pt modelId="{5C7B188F-7286-4B37-8644-C3C499561CA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1450"/>
            <a:t>Consultation with NMCHC to scale up at the national level</a:t>
          </a:r>
          <a:endParaRPr lang="en-US" sz="1450" dirty="0"/>
        </a:p>
      </dgm:t>
    </dgm:pt>
    <dgm:pt modelId="{B7D7537A-BD31-4C47-A688-B827C12BE831}" type="parTrans" cxnId="{AD00439F-7F48-4C69-A370-539403BFBB45}">
      <dgm:prSet/>
      <dgm:spPr/>
      <dgm:t>
        <a:bodyPr/>
        <a:lstStyle/>
        <a:p>
          <a:endParaRPr lang="en-US"/>
        </a:p>
      </dgm:t>
    </dgm:pt>
    <dgm:pt modelId="{850BFDA5-35F5-4F43-BD16-A5102E738268}" type="sibTrans" cxnId="{AD00439F-7F48-4C69-A370-539403BFBB45}">
      <dgm:prSet/>
      <dgm:spPr/>
      <dgm:t>
        <a:bodyPr/>
        <a:lstStyle/>
        <a:p>
          <a:endParaRPr lang="en-US"/>
        </a:p>
      </dgm:t>
    </dgm:pt>
    <dgm:pt modelId="{AD0DAD06-1C50-4E77-A392-2037C643250B}" type="pres">
      <dgm:prSet presAssocID="{784087F0-E7ED-45F5-AEA2-48650EBE5D54}" presName="Name0" presStyleCnt="0">
        <dgm:presLayoutVars>
          <dgm:dir/>
          <dgm:resizeHandles val="exact"/>
        </dgm:presLayoutVars>
      </dgm:prSet>
      <dgm:spPr/>
    </dgm:pt>
    <dgm:pt modelId="{25DDA883-80C3-4246-8522-A0D488B07066}" type="pres">
      <dgm:prSet presAssocID="{784087F0-E7ED-45F5-AEA2-48650EBE5D54}" presName="bkgdShp" presStyleLbl="alignAccFollowNode1" presStyleIdx="0" presStyleCnt="1"/>
      <dgm:spPr/>
    </dgm:pt>
    <dgm:pt modelId="{D11CD86E-E81B-4E5D-B675-32AAEC4BF353}" type="pres">
      <dgm:prSet presAssocID="{784087F0-E7ED-45F5-AEA2-48650EBE5D54}" presName="linComp" presStyleCnt="0"/>
      <dgm:spPr/>
    </dgm:pt>
    <dgm:pt modelId="{AB41618C-F77A-4DD9-8D58-E53A3A4C48D2}" type="pres">
      <dgm:prSet presAssocID="{7FBB9511-FFB0-49F5-8B28-A8553B5CCE73}" presName="compNode" presStyleCnt="0"/>
      <dgm:spPr/>
    </dgm:pt>
    <dgm:pt modelId="{B86679FC-76F1-49C6-BD27-D65AFC74D5B0}" type="pres">
      <dgm:prSet presAssocID="{7FBB9511-FFB0-49F5-8B28-A8553B5CCE73}" presName="node" presStyleLbl="node1" presStyleIdx="0" presStyleCnt="5" custLinFactNeighborX="-0.858%" custLinFactNeighborY="0.327%">
        <dgm:presLayoutVars>
          <dgm:bulletEnabled val="1"/>
        </dgm:presLayoutVars>
      </dgm:prSet>
      <dgm:spPr/>
    </dgm:pt>
    <dgm:pt modelId="{07C28F85-2354-4E51-923E-360D2C6E412A}" type="pres">
      <dgm:prSet presAssocID="{7FBB9511-FFB0-49F5-8B28-A8553B5CCE73}" presName="invisiNode" presStyleLbl="node1" presStyleIdx="0" presStyleCnt="5"/>
      <dgm:spPr/>
    </dgm:pt>
    <dgm:pt modelId="{FB94ED2F-1A24-472A-AA30-DEBC37DB5025}" type="pres">
      <dgm:prSet presAssocID="{7FBB9511-FFB0-49F5-8B28-A8553B5CCE73}" presName="imagNode" presStyleLbl="fgImgPlace1" presStyleIdx="0" presStyleCnt="5" custScaleX="85.634%" custScaleY="81.561%"/>
      <dgm:spPr/>
    </dgm:pt>
    <dgm:pt modelId="{73E53222-1D71-4AF6-9494-34E993164E3A}" type="pres">
      <dgm:prSet presAssocID="{C4B79A21-14F9-419B-9FB7-CC0CD84A436C}" presName="sibTrans" presStyleLbl="sibTrans2D1" presStyleIdx="0" presStyleCnt="0"/>
      <dgm:spPr/>
    </dgm:pt>
    <dgm:pt modelId="{2DBE136E-6E1A-41A1-AFFE-7CAC8FEFAE74}" type="pres">
      <dgm:prSet presAssocID="{91E6AE90-A5E7-4343-AC70-8BFA399021AB}" presName="compNode" presStyleCnt="0"/>
      <dgm:spPr/>
    </dgm:pt>
    <dgm:pt modelId="{D5CBE0A2-6AE3-4FEE-A9B3-764EDE0C53CB}" type="pres">
      <dgm:prSet presAssocID="{91E6AE90-A5E7-4343-AC70-8BFA399021AB}" presName="node" presStyleLbl="node1" presStyleIdx="1" presStyleCnt="5">
        <dgm:presLayoutVars>
          <dgm:bulletEnabled val="1"/>
        </dgm:presLayoutVars>
      </dgm:prSet>
      <dgm:spPr/>
    </dgm:pt>
    <dgm:pt modelId="{0BBE28FD-CCF3-4EE0-9B17-6852E0E9D1C2}" type="pres">
      <dgm:prSet presAssocID="{91E6AE90-A5E7-4343-AC70-8BFA399021AB}" presName="invisiNode" presStyleLbl="node1" presStyleIdx="1" presStyleCnt="5"/>
      <dgm:spPr/>
    </dgm:pt>
    <dgm:pt modelId="{1CF67AD0-98F8-4329-A475-6C070D000808}" type="pres">
      <dgm:prSet presAssocID="{91E6AE90-A5E7-4343-AC70-8BFA399021AB}" presName="imagNode" presStyleLbl="fgImgPlace1" presStyleIdx="1" presStyleCnt="5"/>
      <dgm:spPr>
        <a:blipFill>
          <a:blip xmlns:r="http://purl.oclc.org/ooxml/officeDocument/relationships"/>
          <a:srcRect/>
          <a:stretch>
            <a:fillRect l="-20%" r="-20%"/>
          </a:stretch>
        </a:blipFill>
      </dgm:spPr>
    </dgm:pt>
    <dgm:pt modelId="{BC45E8DE-4F2E-47D2-9932-8CDC00868648}" type="pres">
      <dgm:prSet presAssocID="{4499C886-78F8-485F-95BF-0EB6356EF342}" presName="sibTrans" presStyleLbl="sibTrans2D1" presStyleIdx="0" presStyleCnt="0"/>
      <dgm:spPr/>
    </dgm:pt>
    <dgm:pt modelId="{77E9BD21-5DC3-4636-8428-E4DAFCBA5EA8}" type="pres">
      <dgm:prSet presAssocID="{57550534-2828-4988-9F49-779DF3A2CABD}" presName="compNode" presStyleCnt="0"/>
      <dgm:spPr/>
    </dgm:pt>
    <dgm:pt modelId="{6773A5E2-E3FF-4CB5-B063-7A91F80600C9}" type="pres">
      <dgm:prSet presAssocID="{57550534-2828-4988-9F49-779DF3A2CABD}" presName="node" presStyleLbl="node1" presStyleIdx="2" presStyleCnt="5">
        <dgm:presLayoutVars>
          <dgm:bulletEnabled val="1"/>
        </dgm:presLayoutVars>
      </dgm:prSet>
      <dgm:spPr/>
    </dgm:pt>
    <dgm:pt modelId="{EB44D078-48BE-4BED-8CA6-45AA99B82CC1}" type="pres">
      <dgm:prSet presAssocID="{57550534-2828-4988-9F49-779DF3A2CABD}" presName="invisiNode" presStyleLbl="node1" presStyleIdx="2" presStyleCnt="5"/>
      <dgm:spPr/>
    </dgm:pt>
    <dgm:pt modelId="{367DB75C-3329-490E-AD88-3DC974BFC111}" type="pres">
      <dgm:prSet presAssocID="{57550534-2828-4988-9F49-779DF3A2CABD}" presName="imagNode" presStyleLbl="fgImgPlace1" presStyleIdx="2" presStyleCnt="5"/>
      <dgm:spPr>
        <a:blipFill>
          <a:blip xmlns:r="http://purl.oclc.org/ooxml/officeDocument/relationships"/>
          <a:srcRect/>
          <a:stretch>
            <a:fillRect l="-9%" r="-9%"/>
          </a:stretch>
        </a:blipFill>
      </dgm:spPr>
    </dgm:pt>
    <dgm:pt modelId="{FD6F404E-3D36-4615-B802-7FC9ED33F7E3}" type="pres">
      <dgm:prSet presAssocID="{5A1B71DA-EFAA-4C12-B61B-D06CA759F231}" presName="sibTrans" presStyleLbl="sibTrans2D1" presStyleIdx="0" presStyleCnt="0"/>
      <dgm:spPr/>
    </dgm:pt>
    <dgm:pt modelId="{DAE5A046-8D34-4B51-87AF-DD7E7A78A323}" type="pres">
      <dgm:prSet presAssocID="{1850D7BC-18A1-4607-8454-4DFD52EB5D6A}" presName="compNode" presStyleCnt="0"/>
      <dgm:spPr/>
    </dgm:pt>
    <dgm:pt modelId="{11A9D58B-CD68-4DC7-B244-A0A18D90468C}" type="pres">
      <dgm:prSet presAssocID="{1850D7BC-18A1-4607-8454-4DFD52EB5D6A}" presName="node" presStyleLbl="node1" presStyleIdx="3" presStyleCnt="5" custScaleX="116.321%" custLinFactNeighborX="0.429%" custLinFactNeighborY="0.327%">
        <dgm:presLayoutVars>
          <dgm:bulletEnabled val="1"/>
        </dgm:presLayoutVars>
      </dgm:prSet>
      <dgm:spPr/>
    </dgm:pt>
    <dgm:pt modelId="{858C2A53-89A1-4076-AACF-A165B45BF564}" type="pres">
      <dgm:prSet presAssocID="{1850D7BC-18A1-4607-8454-4DFD52EB5D6A}" presName="invisiNode" presStyleLbl="node1" presStyleIdx="3" presStyleCnt="5"/>
      <dgm:spPr/>
    </dgm:pt>
    <dgm:pt modelId="{45104ABF-D744-4804-8462-067134E57283}" type="pres">
      <dgm:prSet presAssocID="{1850D7BC-18A1-4607-8454-4DFD52EB5D6A}" presName="imagNode" presStyleLbl="fgImgPlace1" presStyleIdx="3" presStyleCnt="5"/>
      <dgm:spPr>
        <a:blipFill>
          <a:blip xmlns:r="http://purl.oclc.org/ooxml/officeDocument/relationships"/>
          <a:srcRect/>
          <a:stretch>
            <a:fillRect l="-2%" r="-2%"/>
          </a:stretch>
        </a:blipFill>
      </dgm:spPr>
    </dgm:pt>
    <dgm:pt modelId="{D85A165E-9917-467C-BEC0-8B565DEB696E}" type="pres">
      <dgm:prSet presAssocID="{6C0D78DA-166B-4D01-A40F-DF376FC63EB1}" presName="sibTrans" presStyleLbl="sibTrans2D1" presStyleIdx="0" presStyleCnt="0"/>
      <dgm:spPr/>
    </dgm:pt>
    <dgm:pt modelId="{5C7226C0-E798-4F30-AE8E-BF89960B4EBD}" type="pres">
      <dgm:prSet presAssocID="{681215C3-13AA-408A-8576-6043134279DE}" presName="compNode" presStyleCnt="0"/>
      <dgm:spPr/>
    </dgm:pt>
    <dgm:pt modelId="{EA5D4AAC-41AC-4002-915A-B59440FB2C5F}" type="pres">
      <dgm:prSet presAssocID="{681215C3-13AA-408A-8576-6043134279DE}" presName="node" presStyleLbl="node1" presStyleIdx="4" presStyleCnt="5">
        <dgm:presLayoutVars>
          <dgm:bulletEnabled val="1"/>
        </dgm:presLayoutVars>
      </dgm:prSet>
      <dgm:spPr/>
    </dgm:pt>
    <dgm:pt modelId="{37EE7E9E-D987-496E-A64B-A9C8958D8CBD}" type="pres">
      <dgm:prSet presAssocID="{681215C3-13AA-408A-8576-6043134279DE}" presName="invisiNode" presStyleLbl="node1" presStyleIdx="4" presStyleCnt="5"/>
      <dgm:spPr/>
    </dgm:pt>
    <dgm:pt modelId="{1AF6D834-2727-427C-805C-822C946D037A}" type="pres">
      <dgm:prSet presAssocID="{681215C3-13AA-408A-8576-6043134279DE}" presName="imagNode" presStyleLbl="fgImgPlace1" presStyleIdx="4" presStyleCnt="5" custScaleX="87.016%" custScaleY="86.767%"/>
      <dgm:spPr/>
    </dgm:pt>
  </dgm:ptLst>
  <dgm:cxnLst>
    <dgm:cxn modelId="{4705090C-5025-49F8-A63E-4AFFF0E2B3EA}" type="presOf" srcId="{F02A4A51-9AB0-4506-82E8-82F5B506F620}" destId="{11A9D58B-CD68-4DC7-B244-A0A18D90468C}" srcOrd="0" destOrd="2" presId="urn:microsoft.com/office/officeart/2005/8/layout/pList2"/>
    <dgm:cxn modelId="{5E16390F-B9AA-45F3-8623-2E342F703E40}" type="presOf" srcId="{681215C3-13AA-408A-8576-6043134279DE}" destId="{EA5D4AAC-41AC-4002-915A-B59440FB2C5F}" srcOrd="0" destOrd="0" presId="urn:microsoft.com/office/officeart/2005/8/layout/pList2"/>
    <dgm:cxn modelId="{01E49514-D02A-4E88-AF2D-06363AD1B54A}" type="presOf" srcId="{BABA855D-AD0D-4BE5-A881-4663E3EC081C}" destId="{EA5D4AAC-41AC-4002-915A-B59440FB2C5F}" srcOrd="0" destOrd="3" presId="urn:microsoft.com/office/officeart/2005/8/layout/pList2"/>
    <dgm:cxn modelId="{4FBA5815-68F4-4145-BD5D-C6E9A54813DB}" srcId="{7FBB9511-FFB0-49F5-8B28-A8553B5CCE73}" destId="{C864CDE8-EDD1-40B1-8ED2-FFE16B761CDF}" srcOrd="0" destOrd="0" parTransId="{2EADD254-9640-4447-ACE9-8677A7D54FA8}" sibTransId="{4AEAEBCE-C7C3-4DFB-99CD-C3B67F8B32F6}"/>
    <dgm:cxn modelId="{4EB74C1B-B86D-4681-BB97-432C712A6276}" srcId="{784087F0-E7ED-45F5-AEA2-48650EBE5D54}" destId="{91E6AE90-A5E7-4343-AC70-8BFA399021AB}" srcOrd="1" destOrd="0" parTransId="{76B2D399-AF17-49DA-8991-847A4C1FC043}" sibTransId="{4499C886-78F8-485F-95BF-0EB6356EF342}"/>
    <dgm:cxn modelId="{472C1B1C-911B-4F75-BF60-874081AEE73F}" type="presOf" srcId="{7FBB9511-FFB0-49F5-8B28-A8553B5CCE73}" destId="{B86679FC-76F1-49C6-BD27-D65AFC74D5B0}" srcOrd="0" destOrd="0" presId="urn:microsoft.com/office/officeart/2005/8/layout/pList2"/>
    <dgm:cxn modelId="{DB396527-2A7D-442A-9C0E-5293BEF74E47}" srcId="{7FBB9511-FFB0-49F5-8B28-A8553B5CCE73}" destId="{10887E60-31F7-4D77-9241-0E2A06AA42FE}" srcOrd="1" destOrd="0" parTransId="{1E4B231D-31FE-4ED5-AA77-906825E89AEE}" sibTransId="{E925803C-BB2E-4674-A72D-A3D73EA8C115}"/>
    <dgm:cxn modelId="{4082AD2A-537A-4C33-8C82-EF3B1C137565}" type="presOf" srcId="{FF71438A-C194-4699-A061-B243A2483887}" destId="{6773A5E2-E3FF-4CB5-B063-7A91F80600C9}" srcOrd="0" destOrd="1" presId="urn:microsoft.com/office/officeart/2005/8/layout/pList2"/>
    <dgm:cxn modelId="{96DCAE2D-3CA7-402A-A9D5-E8165198E43E}" type="presOf" srcId="{C864CDE8-EDD1-40B1-8ED2-FFE16B761CDF}" destId="{B86679FC-76F1-49C6-BD27-D65AFC74D5B0}" srcOrd="0" destOrd="1" presId="urn:microsoft.com/office/officeart/2005/8/layout/pList2"/>
    <dgm:cxn modelId="{AD4AFF2F-81F0-41EA-8BC8-F87FCFC564A5}" type="presOf" srcId="{784087F0-E7ED-45F5-AEA2-48650EBE5D54}" destId="{AD0DAD06-1C50-4E77-A392-2037C643250B}" srcOrd="0" destOrd="0" presId="urn:microsoft.com/office/officeart/2005/8/layout/pList2"/>
    <dgm:cxn modelId="{22371D30-FCE6-4236-BA7C-FBC36D9FFB4B}" srcId="{681215C3-13AA-408A-8576-6043134279DE}" destId="{8D14D7AA-4BDC-4968-8CFD-CDD417BB2E43}" srcOrd="0" destOrd="0" parTransId="{651F111F-75B0-45A0-B3FA-7D4558FC9DC2}" sibTransId="{418D8DC2-1F37-4635-900C-EE7E41DB1819}"/>
    <dgm:cxn modelId="{144B7031-40DC-4CBF-985E-C3B3C8B3CE1D}" srcId="{57550534-2828-4988-9F49-779DF3A2CABD}" destId="{10F40A5A-89AA-42A7-B53F-955A42636BC0}" srcOrd="3" destOrd="0" parTransId="{5F5028A6-CF9E-41BD-A93A-8798F60DD659}" sibTransId="{28ED44BF-85C8-45BB-90FD-D947FE7EE7C7}"/>
    <dgm:cxn modelId="{26D0EE37-8C88-41DE-BA16-A7ECBAAF8267}" type="presOf" srcId="{1384EBC4-203D-451E-80DF-48CEF85659E6}" destId="{B86679FC-76F1-49C6-BD27-D65AFC74D5B0}" srcOrd="0" destOrd="3" presId="urn:microsoft.com/office/officeart/2005/8/layout/pList2"/>
    <dgm:cxn modelId="{9D888B3A-AFEC-4F07-B25A-4063D8884746}" srcId="{57550534-2828-4988-9F49-779DF3A2CABD}" destId="{90BDC13E-E5A7-4988-92B9-099B43904E30}" srcOrd="2" destOrd="0" parTransId="{7C61A969-0218-4DDA-9457-5A525E67545D}" sibTransId="{85159C58-2E7C-4EEA-96F5-229CD7B37E60}"/>
    <dgm:cxn modelId="{3F258E3F-624F-449A-ABD2-F0A5488E1ADF}" srcId="{681215C3-13AA-408A-8576-6043134279DE}" destId="{BABA855D-AD0D-4BE5-A881-4663E3EC081C}" srcOrd="2" destOrd="0" parTransId="{B32B9830-CF47-4C37-993F-33811BCF12F0}" sibTransId="{3C29FAA3-DE0B-4FFD-811C-4450FFB53886}"/>
    <dgm:cxn modelId="{41C5064A-CB7A-45F9-AACF-803A40D97AF7}" type="presOf" srcId="{4F2FB2AC-886E-4578-858D-6511050A4ED1}" destId="{11A9D58B-CD68-4DC7-B244-A0A18D90468C}" srcOrd="0" destOrd="3" presId="urn:microsoft.com/office/officeart/2005/8/layout/pList2"/>
    <dgm:cxn modelId="{D12D626B-7540-4115-BCEF-26A19B698D85}" type="presOf" srcId="{91E6AE90-A5E7-4343-AC70-8BFA399021AB}" destId="{D5CBE0A2-6AE3-4FEE-A9B3-764EDE0C53CB}" srcOrd="0" destOrd="0" presId="urn:microsoft.com/office/officeart/2005/8/layout/pList2"/>
    <dgm:cxn modelId="{92A00B4E-7EC7-4516-AA84-91BF3F05144F}" srcId="{57550534-2828-4988-9F49-779DF3A2CABD}" destId="{FF71438A-C194-4699-A061-B243A2483887}" srcOrd="0" destOrd="0" parTransId="{92F4625F-5052-40F7-A508-1EE6F7187B00}" sibTransId="{0139EBFB-2C00-4DBA-825F-24EC5B9296C4}"/>
    <dgm:cxn modelId="{D2918E4E-4600-4E9A-B27E-D09F8D05F7CC}" type="presOf" srcId="{90BDC13E-E5A7-4988-92B9-099B43904E30}" destId="{6773A5E2-E3FF-4CB5-B063-7A91F80600C9}" srcOrd="0" destOrd="3" presId="urn:microsoft.com/office/officeart/2005/8/layout/pList2"/>
    <dgm:cxn modelId="{74B3FD4E-CC11-435A-85A8-5E5B767D9566}" srcId="{91E6AE90-A5E7-4343-AC70-8BFA399021AB}" destId="{F37C3B42-81CC-4341-8561-7A151A404007}" srcOrd="0" destOrd="0" parTransId="{11A52592-DA22-4EFE-9FA8-E832AA69EFE5}" sibTransId="{03A0B62E-A82A-4877-996A-FD9F5B2F3973}"/>
    <dgm:cxn modelId="{24902871-D4A6-42FC-84F6-FC772C15F80A}" type="presOf" srcId="{10887E60-31F7-4D77-9241-0E2A06AA42FE}" destId="{B86679FC-76F1-49C6-BD27-D65AFC74D5B0}" srcOrd="0" destOrd="2" presId="urn:microsoft.com/office/officeart/2005/8/layout/pList2"/>
    <dgm:cxn modelId="{5EA59B55-9815-4442-ABEA-4CB59C9E284F}" srcId="{57550534-2828-4988-9F49-779DF3A2CABD}" destId="{935C2833-380A-4A4D-BFDE-7E7481B176C8}" srcOrd="1" destOrd="0" parTransId="{10BEE977-B48A-4A0A-8CDC-7377CF20B59A}" sibTransId="{57585EAD-1B73-40C3-913B-1BA808A6B702}"/>
    <dgm:cxn modelId="{02B3305A-1C87-4389-9730-388729A58E61}" type="presOf" srcId="{1702D8CA-76A7-479F-8DF4-153F02A27384}" destId="{D5CBE0A2-6AE3-4FEE-A9B3-764EDE0C53CB}" srcOrd="0" destOrd="2" presId="urn:microsoft.com/office/officeart/2005/8/layout/pList2"/>
    <dgm:cxn modelId="{965BA75A-71AA-4193-81C5-A27E61BD1602}" srcId="{784087F0-E7ED-45F5-AEA2-48650EBE5D54}" destId="{681215C3-13AA-408A-8576-6043134279DE}" srcOrd="4" destOrd="0" parTransId="{A6C5CAE5-E1AD-4916-97EB-90FDDFC636D3}" sibTransId="{A7D2DD02-1E1B-4BA9-8932-95DF3A3E3129}"/>
    <dgm:cxn modelId="{C59A068D-A78F-487B-BEFE-7F52CF5FEBE0}" type="presOf" srcId="{5A1B71DA-EFAA-4C12-B61B-D06CA759F231}" destId="{FD6F404E-3D36-4615-B802-7FC9ED33F7E3}" srcOrd="0" destOrd="0" presId="urn:microsoft.com/office/officeart/2005/8/layout/pList2"/>
    <dgm:cxn modelId="{299E468E-9AB9-4695-8438-F191E712BCA7}" srcId="{1850D7BC-18A1-4607-8454-4DFD52EB5D6A}" destId="{F02A4A51-9AB0-4506-82E8-82F5B506F620}" srcOrd="1" destOrd="0" parTransId="{A9BE1516-F1A8-44CB-A636-C6EAFACD8998}" sibTransId="{81642A1B-15B5-4F73-9EFD-DCF9442AF73E}"/>
    <dgm:cxn modelId="{2BF6BA96-7B34-49BB-B2CD-69E3E49E89F4}" srcId="{784087F0-E7ED-45F5-AEA2-48650EBE5D54}" destId="{1850D7BC-18A1-4607-8454-4DFD52EB5D6A}" srcOrd="3" destOrd="0" parTransId="{7FA6C567-9DE7-4E09-85C2-5F7C9F3688F6}" sibTransId="{6C0D78DA-166B-4D01-A40F-DF376FC63EB1}"/>
    <dgm:cxn modelId="{5C177297-E5C9-4FEE-B770-9EA0FF3B2160}" type="presOf" srcId="{8D14D7AA-4BDC-4968-8CFD-CDD417BB2E43}" destId="{EA5D4AAC-41AC-4002-915A-B59440FB2C5F}" srcOrd="0" destOrd="1" presId="urn:microsoft.com/office/officeart/2005/8/layout/pList2"/>
    <dgm:cxn modelId="{AD00439F-7F48-4C69-A370-539403BFBB45}" srcId="{681215C3-13AA-408A-8576-6043134279DE}" destId="{5C7B188F-7286-4B37-8644-C3C499561CA1}" srcOrd="1" destOrd="0" parTransId="{B7D7537A-BD31-4C47-A688-B827C12BE831}" sibTransId="{850BFDA5-35F5-4F43-BD16-A5102E738268}"/>
    <dgm:cxn modelId="{BF2EA69F-7457-4ED9-A169-54CB682306B0}" type="presOf" srcId="{F37C3B42-81CC-4341-8561-7A151A404007}" destId="{D5CBE0A2-6AE3-4FEE-A9B3-764EDE0C53CB}" srcOrd="0" destOrd="1" presId="urn:microsoft.com/office/officeart/2005/8/layout/pList2"/>
    <dgm:cxn modelId="{6C87F2AD-528A-48F3-AA51-196284660422}" type="presOf" srcId="{10F40A5A-89AA-42A7-B53F-955A42636BC0}" destId="{6773A5E2-E3FF-4CB5-B063-7A91F80600C9}" srcOrd="0" destOrd="4" presId="urn:microsoft.com/office/officeart/2005/8/layout/pList2"/>
    <dgm:cxn modelId="{DBDAE3AE-991E-4020-913A-E52603B0A9AB}" type="presOf" srcId="{5C7B188F-7286-4B37-8644-C3C499561CA1}" destId="{EA5D4AAC-41AC-4002-915A-B59440FB2C5F}" srcOrd="0" destOrd="2" presId="urn:microsoft.com/office/officeart/2005/8/layout/pList2"/>
    <dgm:cxn modelId="{155EC0B1-51CA-43CA-826B-D8E62B8F583F}" type="presOf" srcId="{935C2833-380A-4A4D-BFDE-7E7481B176C8}" destId="{6773A5E2-E3FF-4CB5-B063-7A91F80600C9}" srcOrd="0" destOrd="2" presId="urn:microsoft.com/office/officeart/2005/8/layout/pList2"/>
    <dgm:cxn modelId="{9BF4AFB4-E23B-4E14-81D8-5C74578FFD72}" srcId="{1850D7BC-18A1-4607-8454-4DFD52EB5D6A}" destId="{F084B358-7325-4726-9697-94503E93D210}" srcOrd="0" destOrd="0" parTransId="{AC6D1BC5-875E-4550-8BC5-328ABD58866E}" sibTransId="{BA5243A8-C9C9-451D-8409-B3D025B58180}"/>
    <dgm:cxn modelId="{A230A4B6-ED6D-4476-BEE7-8B2AC32535AB}" type="presOf" srcId="{4499C886-78F8-485F-95BF-0EB6356EF342}" destId="{BC45E8DE-4F2E-47D2-9932-8CDC00868648}" srcOrd="0" destOrd="0" presId="urn:microsoft.com/office/officeart/2005/8/layout/pList2"/>
    <dgm:cxn modelId="{B06F60BC-C3C9-4AE7-BEAE-64A0603DC990}" srcId="{784087F0-E7ED-45F5-AEA2-48650EBE5D54}" destId="{7FBB9511-FFB0-49F5-8B28-A8553B5CCE73}" srcOrd="0" destOrd="0" parTransId="{5DF537FF-98E4-47D8-A1DE-5199E727F93C}" sibTransId="{C4B79A21-14F9-419B-9FB7-CC0CD84A436C}"/>
    <dgm:cxn modelId="{260AC7C8-0C96-4B5D-833E-9ADEA5E75490}" type="presOf" srcId="{F084B358-7325-4726-9697-94503E93D210}" destId="{11A9D58B-CD68-4DC7-B244-A0A18D90468C}" srcOrd="0" destOrd="1" presId="urn:microsoft.com/office/officeart/2005/8/layout/pList2"/>
    <dgm:cxn modelId="{817481CE-1FD0-4BE8-8D4E-7353F9D535C2}" srcId="{784087F0-E7ED-45F5-AEA2-48650EBE5D54}" destId="{57550534-2828-4988-9F49-779DF3A2CABD}" srcOrd="2" destOrd="0" parTransId="{4BAB3BDC-FEA4-4492-90F9-C6E44A156988}" sibTransId="{5A1B71DA-EFAA-4C12-B61B-D06CA759F231}"/>
    <dgm:cxn modelId="{55FE66E5-DA20-4004-91D0-60472B31ACDC}" type="presOf" srcId="{57550534-2828-4988-9F49-779DF3A2CABD}" destId="{6773A5E2-E3FF-4CB5-B063-7A91F80600C9}" srcOrd="0" destOrd="0" presId="urn:microsoft.com/office/officeart/2005/8/layout/pList2"/>
    <dgm:cxn modelId="{6505CBE8-2303-4576-9D96-D376736EED58}" type="presOf" srcId="{1850D7BC-18A1-4607-8454-4DFD52EB5D6A}" destId="{11A9D58B-CD68-4DC7-B244-A0A18D90468C}" srcOrd="0" destOrd="0" presId="urn:microsoft.com/office/officeart/2005/8/layout/pList2"/>
    <dgm:cxn modelId="{079C33EA-C7CD-421C-A9C5-EEB749A471DB}" type="presOf" srcId="{6C0D78DA-166B-4D01-A40F-DF376FC63EB1}" destId="{D85A165E-9917-467C-BEC0-8B565DEB696E}" srcOrd="0" destOrd="0" presId="urn:microsoft.com/office/officeart/2005/8/layout/pList2"/>
    <dgm:cxn modelId="{A6B8E2EE-8324-4E7C-A6BB-C2B555C93BB2}" srcId="{7FBB9511-FFB0-49F5-8B28-A8553B5CCE73}" destId="{1384EBC4-203D-451E-80DF-48CEF85659E6}" srcOrd="2" destOrd="0" parTransId="{42E39236-70BA-40F4-85E8-5558ADC94FD0}" sibTransId="{A1C1351A-4067-4814-97CA-015CF3B30FBC}"/>
    <dgm:cxn modelId="{BE5290F1-BDF7-4AD5-8B14-C2F24101D9AB}" srcId="{91E6AE90-A5E7-4343-AC70-8BFA399021AB}" destId="{1702D8CA-76A7-479F-8DF4-153F02A27384}" srcOrd="1" destOrd="0" parTransId="{5980D5B3-6544-4954-9EE6-B7075367DD4D}" sibTransId="{C2C1449B-3227-404A-BF7F-1F6B6D7683F8}"/>
    <dgm:cxn modelId="{BC3BB5F7-5AF5-490E-B0B6-6BF3B9999DBE}" srcId="{1850D7BC-18A1-4607-8454-4DFD52EB5D6A}" destId="{4F2FB2AC-886E-4578-858D-6511050A4ED1}" srcOrd="2" destOrd="0" parTransId="{3657D5EE-E2F2-46CF-B8A3-1A92A97453B4}" sibTransId="{E16146AC-6071-4B9B-8C94-8681A2473320}"/>
    <dgm:cxn modelId="{8D20F8F7-414F-4E1F-9B53-FE728DE999CF}" type="presOf" srcId="{C4B79A21-14F9-419B-9FB7-CC0CD84A436C}" destId="{73E53222-1D71-4AF6-9494-34E993164E3A}" srcOrd="0" destOrd="0" presId="urn:microsoft.com/office/officeart/2005/8/layout/pList2"/>
    <dgm:cxn modelId="{29C255EA-5C1B-43B8-9C85-D5137DA13A14}" type="presParOf" srcId="{AD0DAD06-1C50-4E77-A392-2037C643250B}" destId="{25DDA883-80C3-4246-8522-A0D488B07066}" srcOrd="0" destOrd="0" presId="urn:microsoft.com/office/officeart/2005/8/layout/pList2"/>
    <dgm:cxn modelId="{CDECC9E3-46A2-4BDA-852B-65166954A7AE}" type="presParOf" srcId="{AD0DAD06-1C50-4E77-A392-2037C643250B}" destId="{D11CD86E-E81B-4E5D-B675-32AAEC4BF353}" srcOrd="1" destOrd="0" presId="urn:microsoft.com/office/officeart/2005/8/layout/pList2"/>
    <dgm:cxn modelId="{44F3A5ED-377C-4DDD-9871-DE82447EB343}" type="presParOf" srcId="{D11CD86E-E81B-4E5D-B675-32AAEC4BF353}" destId="{AB41618C-F77A-4DD9-8D58-E53A3A4C48D2}" srcOrd="0" destOrd="0" presId="urn:microsoft.com/office/officeart/2005/8/layout/pList2"/>
    <dgm:cxn modelId="{E100BA3F-0283-4416-8335-3AEC0BD00305}" type="presParOf" srcId="{AB41618C-F77A-4DD9-8D58-E53A3A4C48D2}" destId="{B86679FC-76F1-49C6-BD27-D65AFC74D5B0}" srcOrd="0" destOrd="0" presId="urn:microsoft.com/office/officeart/2005/8/layout/pList2"/>
    <dgm:cxn modelId="{00E0EAE5-D7E3-4F15-AA98-D808126E722E}" type="presParOf" srcId="{AB41618C-F77A-4DD9-8D58-E53A3A4C48D2}" destId="{07C28F85-2354-4E51-923E-360D2C6E412A}" srcOrd="1" destOrd="0" presId="urn:microsoft.com/office/officeart/2005/8/layout/pList2"/>
    <dgm:cxn modelId="{1F68D0AD-6990-415A-A601-C4033DF1C6A6}" type="presParOf" srcId="{AB41618C-F77A-4DD9-8D58-E53A3A4C48D2}" destId="{FB94ED2F-1A24-472A-AA30-DEBC37DB5025}" srcOrd="2" destOrd="0" presId="urn:microsoft.com/office/officeart/2005/8/layout/pList2"/>
    <dgm:cxn modelId="{E6F1EB4A-C815-4CFF-9976-22E4E2E1F2AA}" type="presParOf" srcId="{D11CD86E-E81B-4E5D-B675-32AAEC4BF353}" destId="{73E53222-1D71-4AF6-9494-34E993164E3A}" srcOrd="1" destOrd="0" presId="urn:microsoft.com/office/officeart/2005/8/layout/pList2"/>
    <dgm:cxn modelId="{465DF014-3A32-44F1-BF12-9EDE35494E82}" type="presParOf" srcId="{D11CD86E-E81B-4E5D-B675-32AAEC4BF353}" destId="{2DBE136E-6E1A-41A1-AFFE-7CAC8FEFAE74}" srcOrd="2" destOrd="0" presId="urn:microsoft.com/office/officeart/2005/8/layout/pList2"/>
    <dgm:cxn modelId="{7DF9DA9C-90CA-4167-9A68-48170CAEBCE6}" type="presParOf" srcId="{2DBE136E-6E1A-41A1-AFFE-7CAC8FEFAE74}" destId="{D5CBE0A2-6AE3-4FEE-A9B3-764EDE0C53CB}" srcOrd="0" destOrd="0" presId="urn:microsoft.com/office/officeart/2005/8/layout/pList2"/>
    <dgm:cxn modelId="{57095B21-96E0-49CB-8535-22DD6B39C839}" type="presParOf" srcId="{2DBE136E-6E1A-41A1-AFFE-7CAC8FEFAE74}" destId="{0BBE28FD-CCF3-4EE0-9B17-6852E0E9D1C2}" srcOrd="1" destOrd="0" presId="urn:microsoft.com/office/officeart/2005/8/layout/pList2"/>
    <dgm:cxn modelId="{427CA4BA-AABF-4119-A64B-398C59445D4D}" type="presParOf" srcId="{2DBE136E-6E1A-41A1-AFFE-7CAC8FEFAE74}" destId="{1CF67AD0-98F8-4329-A475-6C070D000808}" srcOrd="2" destOrd="0" presId="urn:microsoft.com/office/officeart/2005/8/layout/pList2"/>
    <dgm:cxn modelId="{4144FA29-1BEA-4A67-8286-F3DF0139EEDB}" type="presParOf" srcId="{D11CD86E-E81B-4E5D-B675-32AAEC4BF353}" destId="{BC45E8DE-4F2E-47D2-9932-8CDC00868648}" srcOrd="3" destOrd="0" presId="urn:microsoft.com/office/officeart/2005/8/layout/pList2"/>
    <dgm:cxn modelId="{A8B4E511-C473-4B60-BAB1-3CD2919B9BA0}" type="presParOf" srcId="{D11CD86E-E81B-4E5D-B675-32AAEC4BF353}" destId="{77E9BD21-5DC3-4636-8428-E4DAFCBA5EA8}" srcOrd="4" destOrd="0" presId="urn:microsoft.com/office/officeart/2005/8/layout/pList2"/>
    <dgm:cxn modelId="{8461A439-8CE0-4016-943B-6B2C3BBF0A05}" type="presParOf" srcId="{77E9BD21-5DC3-4636-8428-E4DAFCBA5EA8}" destId="{6773A5E2-E3FF-4CB5-B063-7A91F80600C9}" srcOrd="0" destOrd="0" presId="urn:microsoft.com/office/officeart/2005/8/layout/pList2"/>
    <dgm:cxn modelId="{0DFF801D-7161-40D8-BF94-CF4A12419547}" type="presParOf" srcId="{77E9BD21-5DC3-4636-8428-E4DAFCBA5EA8}" destId="{EB44D078-48BE-4BED-8CA6-45AA99B82CC1}" srcOrd="1" destOrd="0" presId="urn:microsoft.com/office/officeart/2005/8/layout/pList2"/>
    <dgm:cxn modelId="{44888D79-BFB2-4571-A9D1-7B8E0F3BADBA}" type="presParOf" srcId="{77E9BD21-5DC3-4636-8428-E4DAFCBA5EA8}" destId="{367DB75C-3329-490E-AD88-3DC974BFC111}" srcOrd="2" destOrd="0" presId="urn:microsoft.com/office/officeart/2005/8/layout/pList2"/>
    <dgm:cxn modelId="{BF97A2EF-0ED7-42EC-8083-5025CFD6EC43}" type="presParOf" srcId="{D11CD86E-E81B-4E5D-B675-32AAEC4BF353}" destId="{FD6F404E-3D36-4615-B802-7FC9ED33F7E3}" srcOrd="5" destOrd="0" presId="urn:microsoft.com/office/officeart/2005/8/layout/pList2"/>
    <dgm:cxn modelId="{CBDFB6A1-C5F3-4109-8F23-E2E5300739E2}" type="presParOf" srcId="{D11CD86E-E81B-4E5D-B675-32AAEC4BF353}" destId="{DAE5A046-8D34-4B51-87AF-DD7E7A78A323}" srcOrd="6" destOrd="0" presId="urn:microsoft.com/office/officeart/2005/8/layout/pList2"/>
    <dgm:cxn modelId="{9C51D67C-C5FB-45A6-BF15-EA7D579398D5}" type="presParOf" srcId="{DAE5A046-8D34-4B51-87AF-DD7E7A78A323}" destId="{11A9D58B-CD68-4DC7-B244-A0A18D90468C}" srcOrd="0" destOrd="0" presId="urn:microsoft.com/office/officeart/2005/8/layout/pList2"/>
    <dgm:cxn modelId="{370C53F2-44CE-48D8-91CD-8F305E46F423}" type="presParOf" srcId="{DAE5A046-8D34-4B51-87AF-DD7E7A78A323}" destId="{858C2A53-89A1-4076-AACF-A165B45BF564}" srcOrd="1" destOrd="0" presId="urn:microsoft.com/office/officeart/2005/8/layout/pList2"/>
    <dgm:cxn modelId="{69BCA58C-DACF-455E-A0C3-F078AFEFEFCC}" type="presParOf" srcId="{DAE5A046-8D34-4B51-87AF-DD7E7A78A323}" destId="{45104ABF-D744-4804-8462-067134E57283}" srcOrd="2" destOrd="0" presId="urn:microsoft.com/office/officeart/2005/8/layout/pList2"/>
    <dgm:cxn modelId="{19D1B9C9-8836-4E2B-AB77-5CFB789DA4D8}" type="presParOf" srcId="{D11CD86E-E81B-4E5D-B675-32AAEC4BF353}" destId="{D85A165E-9917-467C-BEC0-8B565DEB696E}" srcOrd="7" destOrd="0" presId="urn:microsoft.com/office/officeart/2005/8/layout/pList2"/>
    <dgm:cxn modelId="{B7CB91C6-5A8A-4AC7-9E60-73D3359514E3}" type="presParOf" srcId="{D11CD86E-E81B-4E5D-B675-32AAEC4BF353}" destId="{5C7226C0-E798-4F30-AE8E-BF89960B4EBD}" srcOrd="8" destOrd="0" presId="urn:microsoft.com/office/officeart/2005/8/layout/pList2"/>
    <dgm:cxn modelId="{D4309B95-B199-4895-9177-FDCB1AF792D0}" type="presParOf" srcId="{5C7226C0-E798-4F30-AE8E-BF89960B4EBD}" destId="{EA5D4AAC-41AC-4002-915A-B59440FB2C5F}" srcOrd="0" destOrd="0" presId="urn:microsoft.com/office/officeart/2005/8/layout/pList2"/>
    <dgm:cxn modelId="{7E370BEC-276C-4379-AB26-BD4677597802}" type="presParOf" srcId="{5C7226C0-E798-4F30-AE8E-BF89960B4EBD}" destId="{37EE7E9E-D987-496E-A64B-A9C8958D8CBD}" srcOrd="1" destOrd="0" presId="urn:microsoft.com/office/officeart/2005/8/layout/pList2"/>
    <dgm:cxn modelId="{65DC8376-9CB3-4AEB-8235-18A6431AF2F4}" type="presParOf" srcId="{5C7226C0-E798-4F30-AE8E-BF89960B4EBD}" destId="{1AF6D834-2727-427C-805C-822C946D037A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25DDA883-80C3-4246-8522-A0D488B07066}">
      <dsp:nvSpPr>
        <dsp:cNvPr id="0" name=""/>
        <dsp:cNvSpPr/>
      </dsp:nvSpPr>
      <dsp:spPr>
        <a:xfrm>
          <a:off x="0" y="0"/>
          <a:ext cx="11764055" cy="2303685"/>
        </a:xfrm>
        <a:prstGeom prst="roundRect">
          <a:avLst>
            <a:gd name="adj" fmla="val 10000"/>
          </a:avLst>
        </a:prstGeom>
        <a:solidFill>
          <a:schemeClr val="accent2">
            <a:tint val="40%"/>
            <a:alpha val="90%"/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accent2">
              <a:tint val="40%"/>
              <a:alpha val="90%"/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FB94ED2F-1A24-472A-AA30-DEBC37DB5025}">
      <dsp:nvSpPr>
        <dsp:cNvPr id="0" name=""/>
        <dsp:cNvSpPr/>
      </dsp:nvSpPr>
      <dsp:spPr>
        <a:xfrm>
          <a:off x="497643" y="462909"/>
          <a:ext cx="1701566" cy="1377866"/>
        </a:xfrm>
        <a:prstGeom prst="roundRect">
          <a:avLst>
            <a:gd name="adj" fmla="val 10000"/>
          </a:avLst>
        </a:prstGeom>
        <a:solidFill>
          <a:schemeClr val="accent2">
            <a:tint val="50%"/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B86679FC-76F1-49C6-BD27-D65AFC74D5B0}">
      <dsp:nvSpPr>
        <dsp:cNvPr id="0" name=""/>
        <dsp:cNvSpPr/>
      </dsp:nvSpPr>
      <dsp:spPr>
        <a:xfrm rot="10800000">
          <a:off x="337867" y="2303685"/>
          <a:ext cx="1987022" cy="2815616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1" i="0" kern="1200">
              <a:effectLst/>
              <a:latin typeface="Myriad Pro"/>
              <a:ea typeface="+mn-ea"/>
              <a:cs typeface="+mn-cs"/>
            </a:rPr>
            <a:t>Baseline Assessment</a:t>
          </a:r>
          <a:endParaRPr lang="en-US" sz="1800" b="1" i="0" kern="1200" dirty="0">
            <a:effectLst/>
            <a:latin typeface="Myriad Pro"/>
            <a:ea typeface="+mn-ea"/>
            <a:cs typeface="+mn-cs"/>
          </a:endParaRPr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>
              <a:latin typeface="Myriad Pro"/>
            </a:rPr>
            <a:t>Facility assessment</a:t>
          </a:r>
          <a:endParaRPr lang="en-US" sz="1450" kern="1200" dirty="0"/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>
              <a:latin typeface="Myriad Pro"/>
            </a:rPr>
            <a:t>Staff competency assessment</a:t>
          </a:r>
          <a:endParaRPr lang="en-US" sz="1450" kern="1200" dirty="0"/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>
              <a:latin typeface="Myriad Pro"/>
            </a:rPr>
            <a:t>Survey with post partum mothers (within 30 days of delivery)</a:t>
          </a:r>
          <a:endParaRPr lang="en-US" sz="1450" kern="1200" dirty="0"/>
        </a:p>
      </dsp:txBody>
      <dsp:txXfrm rot="10800000">
        <a:off x="398975" y="2303685"/>
        <a:ext cx="1864806" cy="2754508"/>
      </dsp:txXfrm>
    </dsp:sp>
    <dsp:sp modelId="{1CF67AD0-98F8-4329-A475-6C070D000808}">
      <dsp:nvSpPr>
        <dsp:cNvPr id="0" name=""/>
        <dsp:cNvSpPr/>
      </dsp:nvSpPr>
      <dsp:spPr>
        <a:xfrm>
          <a:off x="2540640" y="307158"/>
          <a:ext cx="1987022" cy="1689369"/>
        </a:xfrm>
        <a:prstGeom prst="roundRect">
          <a:avLst>
            <a:gd name="adj" fmla="val 10000"/>
          </a:avLst>
        </a:prstGeom>
        <a:blipFill>
          <a:blip xmlns:r="http://purl.oclc.org/ooxml/officeDocument/relationships"/>
          <a:srcRect/>
          <a:stretch>
            <a:fillRect l="-20%" r="-20%"/>
          </a:stretch>
        </a:blip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D5CBE0A2-6AE3-4FEE-A9B3-764EDE0C53CB}">
      <dsp:nvSpPr>
        <dsp:cNvPr id="0" name=""/>
        <dsp:cNvSpPr/>
      </dsp:nvSpPr>
      <dsp:spPr>
        <a:xfrm rot="10800000">
          <a:off x="2540640" y="2303685"/>
          <a:ext cx="1987022" cy="2815616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1" i="0" kern="1200">
              <a:effectLst/>
              <a:latin typeface="Myriad Pro"/>
            </a:rPr>
            <a:t>Capacity Building</a:t>
          </a:r>
          <a:endParaRPr lang="en-US" sz="1800" b="1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 dirty="0"/>
            <a:t>Health Center Staff</a:t>
          </a:r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Char char="•"/>
          </a:pPr>
          <a:r>
            <a:rPr lang="en-US" sz="1450" kern="1200" dirty="0"/>
            <a:t>VHSG and community volunteers </a:t>
          </a:r>
        </a:p>
      </dsp:txBody>
      <dsp:txXfrm rot="10800000">
        <a:off x="2601748" y="2303685"/>
        <a:ext cx="1864806" cy="2754508"/>
      </dsp:txXfrm>
    </dsp:sp>
    <dsp:sp modelId="{367DB75C-3329-490E-AD88-3DC974BFC111}">
      <dsp:nvSpPr>
        <dsp:cNvPr id="0" name=""/>
        <dsp:cNvSpPr/>
      </dsp:nvSpPr>
      <dsp:spPr>
        <a:xfrm>
          <a:off x="4726365" y="307158"/>
          <a:ext cx="1987022" cy="1689369"/>
        </a:xfrm>
        <a:prstGeom prst="roundRect">
          <a:avLst>
            <a:gd name="adj" fmla="val 10000"/>
          </a:avLst>
        </a:prstGeom>
        <a:blipFill>
          <a:blip xmlns:r="http://purl.oclc.org/ooxml/officeDocument/relationships"/>
          <a:srcRect/>
          <a:stretch>
            <a:fillRect l="-9%" r="-9%"/>
          </a:stretch>
        </a:blip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6773A5E2-E3FF-4CB5-B063-7A91F80600C9}">
      <dsp:nvSpPr>
        <dsp:cNvPr id="0" name=""/>
        <dsp:cNvSpPr/>
      </dsp:nvSpPr>
      <dsp:spPr>
        <a:xfrm rot="10800000">
          <a:off x="4726365" y="2303685"/>
          <a:ext cx="1987022" cy="2815616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Font typeface="Arial" panose="020B0604020202020204" pitchFamily="34" charset="0"/>
            <a:buNone/>
          </a:pPr>
          <a:r>
            <a:rPr lang="en-US" sz="1800" b="1" i="0" kern="1200">
              <a:effectLst/>
              <a:latin typeface="Myriad Pro"/>
              <a:ea typeface="+mn-ea"/>
              <a:cs typeface="+mn-cs"/>
            </a:rPr>
            <a:t>Ongoing support </a:t>
          </a:r>
          <a:endParaRPr lang="en-US" sz="1800" b="1" i="0" kern="1200" dirty="0">
            <a:effectLst/>
            <a:latin typeface="Myriad Pro"/>
            <a:ea typeface="+mn-ea"/>
            <a:cs typeface="+mn-cs"/>
          </a:endParaRPr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>
              <a:latin typeface="Myriad Pro"/>
            </a:rPr>
            <a:t>Supportive supervision (once in quarter)</a:t>
          </a:r>
          <a:endParaRPr lang="en-US" sz="1450" kern="1200" dirty="0"/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>
              <a:latin typeface="Myriad Pro"/>
            </a:rPr>
            <a:t>Review meetings</a:t>
          </a:r>
          <a:endParaRPr lang="en-US" sz="1450" kern="1200" dirty="0"/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>
              <a:latin typeface="Myriad Pro"/>
            </a:rPr>
            <a:t>Data  review</a:t>
          </a:r>
          <a:endParaRPr lang="en-US" sz="1450" kern="1200" dirty="0"/>
        </a:p>
        <a:p>
          <a:pPr marL="114300" lvl="1" indent="0" algn="l" defTabSz="533400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i="0" kern="1200">
              <a:effectLst/>
              <a:latin typeface="Myriad Pro"/>
            </a:rPr>
            <a:t>Survey with post-partum mothers.</a:t>
          </a:r>
          <a:r>
            <a:rPr lang="en-US" sz="1400" i="0" kern="1200">
              <a:effectLst/>
              <a:latin typeface="Myriad Pro"/>
            </a:rPr>
            <a:t> </a:t>
          </a:r>
          <a:endParaRPr lang="en-US" sz="1400" kern="1200" dirty="0"/>
        </a:p>
      </dsp:txBody>
      <dsp:txXfrm rot="10800000">
        <a:off x="4787473" y="2303685"/>
        <a:ext cx="1864806" cy="2754508"/>
      </dsp:txXfrm>
    </dsp:sp>
    <dsp:sp modelId="{45104ABF-D744-4804-8462-067134E57283}">
      <dsp:nvSpPr>
        <dsp:cNvPr id="0" name=""/>
        <dsp:cNvSpPr/>
      </dsp:nvSpPr>
      <dsp:spPr>
        <a:xfrm>
          <a:off x="7074240" y="307158"/>
          <a:ext cx="1987022" cy="1689369"/>
        </a:xfrm>
        <a:prstGeom prst="roundRect">
          <a:avLst>
            <a:gd name="adj" fmla="val 10000"/>
          </a:avLst>
        </a:prstGeom>
        <a:blipFill>
          <a:blip xmlns:r="http://purl.oclc.org/ooxml/officeDocument/relationships"/>
          <a:srcRect/>
          <a:stretch>
            <a:fillRect l="-2%" r="-2%"/>
          </a:stretch>
        </a:blip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11A9D58B-CD68-4DC7-B244-A0A18D90468C}">
      <dsp:nvSpPr>
        <dsp:cNvPr id="0" name=""/>
        <dsp:cNvSpPr/>
      </dsp:nvSpPr>
      <dsp:spPr>
        <a:xfrm rot="10800000">
          <a:off x="6920614" y="2303685"/>
          <a:ext cx="2311324" cy="2815616"/>
        </a:xfrm>
        <a:prstGeom prst="round2SameRect">
          <a:avLst>
            <a:gd name="adj1" fmla="val 10500"/>
            <a:gd name="adj2" fmla="val 0"/>
          </a:avLst>
        </a:prstGeom>
        <a:solidFill>
          <a:schemeClr val="accent5"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Font typeface="+mj-lt"/>
            <a:buNone/>
          </a:pPr>
          <a:r>
            <a:rPr lang="en-US" sz="1800" b="1" i="0" kern="1200">
              <a:effectLst/>
              <a:latin typeface="Myriad Pro"/>
            </a:rPr>
            <a:t>Final Assessment </a:t>
          </a:r>
          <a:endParaRPr lang="en-US" sz="1800" b="1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i="0" kern="1200">
              <a:effectLst/>
              <a:latin typeface="Myriad Pro"/>
            </a:rPr>
            <a:t>Staff competency assessment</a:t>
          </a:r>
          <a:endParaRPr lang="en-US" sz="1450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i="0" kern="1200">
              <a:effectLst/>
              <a:latin typeface="Myriad Pro"/>
            </a:rPr>
            <a:t>Review by the officials from National Nutrition programme and National Maternal and Child Health Center</a:t>
          </a:r>
          <a:endParaRPr lang="en-US" sz="1450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/>
            <a:t>Survey with post-partum mothers* </a:t>
          </a:r>
          <a:endParaRPr lang="en-US" sz="1450" kern="1200" dirty="0"/>
        </a:p>
      </dsp:txBody>
      <dsp:txXfrm rot="10800000">
        <a:off x="6991695" y="2303685"/>
        <a:ext cx="2169162" cy="2744535"/>
      </dsp:txXfrm>
    </dsp:sp>
    <dsp:sp modelId="{1AF6D834-2727-427C-805C-822C946D037A}">
      <dsp:nvSpPr>
        <dsp:cNvPr id="0" name=""/>
        <dsp:cNvSpPr/>
      </dsp:nvSpPr>
      <dsp:spPr>
        <a:xfrm>
          <a:off x="9551114" y="418935"/>
          <a:ext cx="1729027" cy="1465815"/>
        </a:xfrm>
        <a:prstGeom prst="roundRect">
          <a:avLst>
            <a:gd name="adj" fmla="val 10000"/>
          </a:avLst>
        </a:prstGeom>
        <a:solidFill>
          <a:schemeClr val="accent6">
            <a:tint val="50%"/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EA5D4AAC-41AC-4002-915A-B59440FB2C5F}">
      <dsp:nvSpPr>
        <dsp:cNvPr id="0" name=""/>
        <dsp:cNvSpPr/>
      </dsp:nvSpPr>
      <dsp:spPr>
        <a:xfrm rot="10800000">
          <a:off x="9422116" y="2303685"/>
          <a:ext cx="1987022" cy="2815616"/>
        </a:xfrm>
        <a:prstGeom prst="round2SameRect">
          <a:avLst>
            <a:gd name="adj1" fmla="val 10500"/>
            <a:gd name="adj2" fmla="val 0"/>
          </a:avLst>
        </a:prstGeom>
        <a:solidFill>
          <a:schemeClr val="accent6">
            <a:hueOff val="0"/>
            <a:satOff val="0%"/>
            <a:lumOff val="0%"/>
            <a:alphaOff val="0%"/>
          </a:schemeClr>
        </a:solidFill>
        <a:ln w="12700" cap="flat" cmpd="sng" algn="ctr">
          <a:solidFill>
            <a:schemeClr val="lt1">
              <a:hueOff val="0"/>
              <a:satOff val="0%"/>
              <a:lumOff val="0%"/>
              <a:alphaOff val="0%"/>
            </a:schemeClr>
          </a:solidFill>
          <a:prstDash val="solid"/>
          <a:miter lim="800%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0" lvl="0" indent="0" algn="l" defTabSz="755650">
            <a:lnSpc>
              <a:spcPct val="90%"/>
            </a:lnSpc>
            <a:spcBef>
              <a:spcPct val="0%"/>
            </a:spcBef>
            <a:spcAft>
              <a:spcPct val="35%"/>
            </a:spcAft>
            <a:buFont typeface="+mj-lt"/>
            <a:buNone/>
          </a:pPr>
          <a:r>
            <a:rPr lang="en-US" sz="1700" b="1" i="0" kern="1200">
              <a:effectLst/>
              <a:latin typeface="Myriad Pro"/>
            </a:rPr>
            <a:t>Scale up of BFHC </a:t>
          </a:r>
          <a:endParaRPr lang="en-US" sz="1700" b="1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i="0" kern="1200">
              <a:effectLst/>
              <a:latin typeface="Myriad Pro"/>
            </a:rPr>
            <a:t>Feasibility assessment</a:t>
          </a:r>
          <a:endParaRPr lang="en-US" sz="1450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kern="1200"/>
            <a:t>Consultation with NMCHC to scale up at the national level</a:t>
          </a:r>
          <a:endParaRPr lang="en-US" sz="1450" kern="1200" dirty="0"/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Arial" panose="020B0604020202020204" pitchFamily="34" charset="0"/>
            <a:buChar char="•"/>
          </a:pPr>
          <a:r>
            <a:rPr lang="en-US" sz="1450" i="0" kern="1200">
              <a:effectLst/>
              <a:latin typeface="Myriad Pro"/>
            </a:rPr>
            <a:t>Scale up in operational areas of WV.</a:t>
          </a:r>
        </a:p>
        <a:p>
          <a:pPr marL="114300" lvl="1" indent="-114300" algn="l" defTabSz="644525">
            <a:lnSpc>
              <a:spcPct val="90%"/>
            </a:lnSpc>
            <a:spcBef>
              <a:spcPct val="0%"/>
            </a:spcBef>
            <a:spcAft>
              <a:spcPct val="15%"/>
            </a:spcAft>
            <a:buFont typeface="+mj-lt"/>
            <a:buNone/>
          </a:pPr>
          <a:endParaRPr lang="en-US" sz="1100" kern="1200" dirty="0"/>
        </a:p>
      </dsp:txBody>
      <dsp:txXfrm rot="10800000">
        <a:off x="9483224" y="2303685"/>
        <a:ext cx="1864806" cy="2754508"/>
      </dsp:txXfrm>
    </dsp:sp>
  </dsp:spTree>
</dsp:drawing>
</file>

<file path=ppt/diagrams/layout1.xml><?xml version="1.0" encoding="utf-8"?>
<dgm:layoutDef xmlns:dgm="http://purl.oclc.org/ooxml/drawingml/diagram" xmlns:a="http://purl.oclc.org/ooxml/drawingml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purl.oclc.org/ooxml/officeDocument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purl.oclc.org/ooxml/officeDocument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purl.oclc.org/ooxml/officeDocument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purl.oclc.org/ooxml/officeDocument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purl.oclc.org/ooxml/officeDocument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purl.oclc.org/ooxml/officeDocument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purl.oclc.org/ooxml/officeDocument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purl.oclc.org/ooxml/officeDocument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purl.oclc.org/ooxml/drawingml/diagram" xmlns:a="http://purl.oclc.org/ooxml/drawingml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notesMasters/notesMaster1.xml><?xml version="1.0" encoding="utf-8"?>
<p:notes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AF42A-E7C7-4812-BB59-8CF1ECF19D0C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EC0E6-5DA8-4A49-8000-C33EEA69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49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77A74-FD5B-415C-94E8-35ADC6B9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626163-6805-4A93-B0FE-21E0090E4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BF337-986D-4877-8FCD-1036D8862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FEC48-8358-42B6-8382-BCA108E1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D1BD8-0314-4535-A773-DEB88E8D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2405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CE9-E7FD-402B-9772-162C983D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5A513B-9E6D-417D-A38A-E3D6CB76A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8ADAA-9530-4DEC-9BBC-86B69DD92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09C1D-0EA3-4F15-B673-2B7F24E64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407CB-7C75-44CD-944E-B3837CFD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06523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57F373-2542-4DFB-9FCE-9C8E191B5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4058D-5661-41F5-B2A8-FA73BC356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F224F-BDEB-4068-B780-6BDE9CA2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A2828-59AE-47F3-9ED0-9504AE4A9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8040F-CA08-4EAC-83F4-93660EBD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710734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5C196-97AC-488F-885E-C9556A514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F9629-8097-412D-9AD0-9271C75FE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2477E-FCCD-4936-9CAD-C91F6315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E6154-AD42-4F55-B9E5-6C6F2043D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0A54D-19E5-4691-AC1B-2983170D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651542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B798B-B1FD-4548-9180-483E00D7C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2E9C4-E9B6-4255-9A8B-2ACC852BC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%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C2DC7-42D6-4B77-AEE8-2362FA6E0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2C1CA-08A1-4D07-8653-0F9842F15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9E7D9-BE60-4B8A-B0AB-BBB42DA27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99988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83C57-8DF5-436C-9906-16A310D49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6F53-3730-4FB7-AE58-CF35E6186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3A868F-25A2-4EB8-B5E2-1A10CEAB0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9898C-7D57-44E3-976D-84E4D6EA4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79F194-E5C7-4A1D-8DD0-A53F1933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A18B6-7AC5-4CA7-A4AF-9B5C001F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58643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8ABE-4C8C-4675-B572-A6F7515B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4FF2D-E063-44B4-B565-A703E325F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B63D4-F5F2-4935-8AF0-6A3C98425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29A9EE-F7A7-4902-9F17-4A7B9FA5B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096243-DDB9-4C94-8EF8-A53B0CEF2B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F74DCF-92F5-41B2-A7AB-001827FF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02C8C-3281-43AA-A3E8-BE026BAA5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EFBC9-4E5E-4260-A6E7-56898436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22601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A4EA0-CB05-4A5E-9860-BCAFD0872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EB202B-6B39-459E-A77B-5B98AD132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385630-698B-49BC-85D2-47209F42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D0A76D-397C-4D9D-9679-1B69794A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63644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8C039C-2DFB-434E-AC6F-8EBB8049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603C0-5596-42F3-9B48-17C067A7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D440D-3060-4FC4-AC0F-41CA0DD0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37146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7F39B-5886-4BEE-9548-681231505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563CD-C7CE-416F-8E5D-BF620DCE8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39E99-4357-4302-A74B-D3E51B905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5C82EC-2AEF-43EC-9B37-23E5D301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89B94-E36B-444C-9322-B382913B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71A8F-EBF9-40C4-8BE8-3B36B5B5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847679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C7A57-0B99-40E5-896C-514721267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E074D1-9A32-4C2C-85FC-8F2AA4F9B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B4B8F3-D6A8-4E28-9AD2-B0BA17198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60CF4-F17A-405D-BDCD-7D8E5D3B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B63914-6067-4976-B5AF-6F21E8C36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F05F7-39AD-4EF9-8105-98377275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1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49BD9-0D39-4032-AF2C-A97A1D707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A04F4-C9B9-40B3-A727-E9D26CBB0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99248-7E44-4BD1-801F-020B063D0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7/3/2023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9F12F-A458-43F4-8E9C-559CAD282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9C0F4-A791-4432-8DDB-2DFA8187A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72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2.png"/><Relationship Id="rId2" Type="http://purl.oclc.org/ooxml/officeDocument/relationships/image" Target="../media/image1.png"/><Relationship Id="rId1" Type="http://purl.oclc.org/ooxml/officeDocument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purl.oclc.org/ooxml/officeDocument/relationships/chart" Target="../charts/chart1.xml"/><Relationship Id="rId1" Type="http://purl.oclc.org/ooxml/officeDocument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purl.oclc.org/ooxml/officeDocument/relationships/image" Target="../media/image3.jpeg"/><Relationship Id="rId2" Type="http://purl.oclc.org/ooxml/officeDocument/relationships/image" Target="../media/image5.emf"/><Relationship Id="rId1" Type="http://purl.oclc.org/ooxml/officeDocument/relationships/slideLayout" Target="../slideLayouts/slideLayout3.xml"/><Relationship Id="rId4" Type="http://purl.oclc.org/ooxml/officeDocument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purl.oclc.org/ooxml/officeDocument/relationships/chart" Target="../charts/chart2.xml"/><Relationship Id="rId1" Type="http://purl.oclc.org/ooxml/officeDocument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purl.oclc.org/ooxml/officeDocument/relationships/image" Target="../media/image4.png"/><Relationship Id="rId3" Type="http://purl.oclc.org/ooxml/officeDocument/relationships/diagramData" Target="../diagrams/data1.xml"/><Relationship Id="rId7" Type="http://schemas.microsoft.com/office/2007/relationships/diagramDrawing" Target="../diagrams/drawing1.xml"/><Relationship Id="rId2" Type="http://purl.oclc.org/ooxml/officeDocument/relationships/image" Target="../media/image3.jpeg"/><Relationship Id="rId1" Type="http://purl.oclc.org/ooxml/officeDocument/relationships/slideLayout" Target="../slideLayouts/slideLayout2.xml"/><Relationship Id="rId6" Type="http://purl.oclc.org/ooxml/officeDocument/relationships/diagramColors" Target="../diagrams/colors1.xml"/><Relationship Id="rId5" Type="http://purl.oclc.org/ooxml/officeDocument/relationships/diagramQuickStyle" Target="../diagrams/quickStyle1.xml"/><Relationship Id="rId4" Type="http://purl.oclc.org/ooxml/officeDocument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purl.oclc.org/ooxml/officeDocument/relationships/image" Target="../media/image3.jpeg"/><Relationship Id="rId1" Type="http://purl.oclc.org/ooxml/officeDocument/relationships/slideLayout" Target="../slideLayouts/slideLayout2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65CE6-6986-48C0-A566-556403C01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4172" y="1937010"/>
            <a:ext cx="6935585" cy="3408073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Promotion of Baby Friendly Health Center, BFHC - 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4800" b="1" dirty="0">
                <a:solidFill>
                  <a:schemeClr val="bg1"/>
                </a:solidFill>
              </a:rPr>
              <a:t>Pilot </a:t>
            </a:r>
            <a:r>
              <a:rPr lang="en-US" sz="4800" b="1" dirty="0" err="1">
                <a:solidFill>
                  <a:schemeClr val="bg1"/>
                </a:solidFill>
              </a:rPr>
              <a:t>Programme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2400" i="1" dirty="0">
                <a:solidFill>
                  <a:schemeClr val="bg1"/>
                </a:solidFill>
              </a:rPr>
              <a:t>in partnership with Alive &amp; Thrive/FHI360</a:t>
            </a:r>
            <a:endParaRPr lang="en-US" sz="4800" i="1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6A08E7-336C-4658-82E2-269E4C1EC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421878"/>
            <a:ext cx="9144000" cy="669175"/>
          </a:xfrm>
        </p:spPr>
        <p:txBody>
          <a:bodyPr/>
          <a:lstStyle/>
          <a:p>
            <a:r>
              <a:rPr lang="en-US" dirty="0"/>
              <a:t>23 June, 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8C64F6-1CF9-43EC-A13A-FB2D9115459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055033" y="286744"/>
            <a:ext cx="3822053" cy="789581"/>
          </a:xfrm>
          <a:prstGeom prst="rect">
            <a:avLst/>
          </a:prstGeom>
        </p:spPr>
      </p:pic>
      <p:pic>
        <p:nvPicPr>
          <p:cNvPr id="1028" name="Picture 4" descr="PAHO/WHO | The Baby Friendly Hospital Initiative in Latin America and the  Caribbean: Current status, challenges, and opportunities">
            <a:extLst>
              <a:ext uri="{FF2B5EF4-FFF2-40B4-BE49-F238E27FC236}">
                <a16:creationId xmlns:a16="http://schemas.microsoft.com/office/drawing/2014/main" id="{AE49399A-5A6A-4A7B-A699-8A6492DC9B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0.867%" r="2.457%" b="33.122%"/>
          <a:stretch/>
        </p:blipFill>
        <p:spPr bwMode="auto">
          <a:xfrm>
            <a:off x="896303" y="305794"/>
            <a:ext cx="3505286" cy="302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9BAD901-8292-4562-917D-8EA2AEE0833B}"/>
              </a:ext>
            </a:extLst>
          </p:cNvPr>
          <p:cNvSpPr/>
          <p:nvPr/>
        </p:nvSpPr>
        <p:spPr>
          <a:xfrm>
            <a:off x="0" y="0"/>
            <a:ext cx="748145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B47C8D-BBF6-47C1-B1E2-60E234C22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04" y="305794"/>
            <a:ext cx="3505286" cy="30278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ADDEDF-5BB0-497A-8CC1-6A4C2FD1A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5032" y="246886"/>
            <a:ext cx="3822054" cy="91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520509"/>
      </p:ext>
    </p:extLst>
  </p:cSld>
  <p:clrMapOvr>
    <a:masterClrMapping/>
  </p:clrMapOvr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7DDAD-3448-4137-BE08-38E3E63B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 3 – Antenatal Care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77B87285-A570-43EB-80E3-C56B1E676B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7317087"/>
              </p:ext>
            </p:extLst>
          </p:nvPr>
        </p:nvGraphicFramePr>
        <p:xfrm>
          <a:off x="518435" y="2419004"/>
          <a:ext cx="6090184" cy="2430486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741540">
                  <a:extLst>
                    <a:ext uri="{9D8B030D-6E8A-4147-A177-3AD203B41FA5}">
                      <a16:colId xmlns:a16="http://schemas.microsoft.com/office/drawing/2014/main" val="3192418364"/>
                    </a:ext>
                  </a:extLst>
                </a:gridCol>
                <a:gridCol w="3091921">
                  <a:extLst>
                    <a:ext uri="{9D8B030D-6E8A-4147-A177-3AD203B41FA5}">
                      <a16:colId xmlns:a16="http://schemas.microsoft.com/office/drawing/2014/main" val="4165534317"/>
                    </a:ext>
                  </a:extLst>
                </a:gridCol>
                <a:gridCol w="915318">
                  <a:extLst>
                    <a:ext uri="{9D8B030D-6E8A-4147-A177-3AD203B41FA5}">
                      <a16:colId xmlns:a16="http://schemas.microsoft.com/office/drawing/2014/main" val="3814368288"/>
                    </a:ext>
                  </a:extLst>
                </a:gridCol>
                <a:gridCol w="1341405">
                  <a:extLst>
                    <a:ext uri="{9D8B030D-6E8A-4147-A177-3AD203B41FA5}">
                      <a16:colId xmlns:a16="http://schemas.microsoft.com/office/drawing/2014/main" val="1023645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16268"/>
                  </a:ext>
                </a:extLst>
              </a:tr>
              <a:tr h="60168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breastfeeding information during ANC check ups.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83.33%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671333"/>
                  </a:ext>
                </a:extLst>
              </a:tr>
              <a:tr h="60168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did not receive information during ANC check ups.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178271"/>
                  </a:ext>
                </a:extLst>
              </a:tr>
              <a:tr h="240674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 applicable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590118"/>
                  </a:ext>
                </a:extLst>
              </a:tr>
              <a:tr h="24067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52711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F6322AC-E74B-40CC-BF5D-AFEFFB21EF93}"/>
              </a:ext>
            </a:extLst>
          </p:cNvPr>
          <p:cNvSpPr txBox="1"/>
          <p:nvPr/>
        </p:nvSpPr>
        <p:spPr>
          <a:xfrm>
            <a:off x="518435" y="1772673"/>
            <a:ext cx="5649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Respondents receiving information on breastfeeding during ANC checkups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BC1A8D-1D99-4676-8308-19CB2B30AB34}"/>
              </a:ext>
            </a:extLst>
          </p:cNvPr>
          <p:cNvCxnSpPr>
            <a:cxnSpLocks/>
          </p:cNvCxnSpPr>
          <p:nvPr/>
        </p:nvCxnSpPr>
        <p:spPr>
          <a:xfrm>
            <a:off x="6168044" y="3136605"/>
            <a:ext cx="931026" cy="2870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76CD848E-7784-4ACC-9CFB-4DA566768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476143"/>
              </p:ext>
            </p:extLst>
          </p:nvPr>
        </p:nvGraphicFramePr>
        <p:xfrm>
          <a:off x="7099070" y="2112341"/>
          <a:ext cx="4754880" cy="387096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240366246"/>
                    </a:ext>
                  </a:extLst>
                </a:gridCol>
                <a:gridCol w="2111433">
                  <a:extLst>
                    <a:ext uri="{9D8B030D-6E8A-4147-A177-3AD203B41FA5}">
                      <a16:colId xmlns:a16="http://schemas.microsoft.com/office/drawing/2014/main" val="3846690273"/>
                    </a:ext>
                  </a:extLst>
                </a:gridCol>
                <a:gridCol w="878377">
                  <a:extLst>
                    <a:ext uri="{9D8B030D-6E8A-4147-A177-3AD203B41FA5}">
                      <a16:colId xmlns:a16="http://schemas.microsoft.com/office/drawing/2014/main" val="505784855"/>
                    </a:ext>
                  </a:extLst>
                </a:gridCol>
                <a:gridCol w="1155470">
                  <a:extLst>
                    <a:ext uri="{9D8B030D-6E8A-4147-A177-3AD203B41FA5}">
                      <a16:colId xmlns:a16="http://schemas.microsoft.com/office/drawing/2014/main" val="39968485"/>
                    </a:ext>
                  </a:extLst>
                </a:gridCol>
              </a:tblGrid>
              <a:tr h="4732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Information received on breastfeeding during ANC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266365"/>
                  </a:ext>
                </a:extLst>
              </a:tr>
              <a:tr h="4732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Importance of early initiation of 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092724"/>
                  </a:ext>
                </a:extLst>
              </a:tr>
              <a:tr h="668103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Frequent feeding helps to assure optimal milk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57.1%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18203"/>
                  </a:ext>
                </a:extLst>
              </a:tr>
              <a:tr h="668103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Feeding on demand and breastfeeding for the first six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55.1%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591185"/>
                  </a:ext>
                </a:extLst>
              </a:tr>
              <a:tr h="544452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Importance of 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049558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61BB589-6230-4837-8947-828337123D04}"/>
              </a:ext>
            </a:extLst>
          </p:cNvPr>
          <p:cNvSpPr txBox="1"/>
          <p:nvPr/>
        </p:nvSpPr>
        <p:spPr>
          <a:xfrm>
            <a:off x="7527851" y="1324184"/>
            <a:ext cx="3985276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Top 4 breastfeeding messages given during ANC checkups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3B22B8-45B8-45D3-B7D4-051B5929ABF5}"/>
              </a:ext>
            </a:extLst>
          </p:cNvPr>
          <p:cNvSpPr txBox="1"/>
          <p:nvPr/>
        </p:nvSpPr>
        <p:spPr>
          <a:xfrm>
            <a:off x="838200" y="5024954"/>
            <a:ext cx="538041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%" dirty="0">
                <a:solidFill>
                  <a:srgbClr val="00B050"/>
                </a:solidFill>
                <a:latin typeface="Calibri" panose="020F0502020204030204" pitchFamily="34" charset="0"/>
              </a:rPr>
              <a:t>Target: ≥ 80% of pregnant women should receive breastfeeding counseling and education during ANC visits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EB20DE-A099-4BA6-82FC-85C9633A8E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90024E57-4305-4F07-BF73-6C984AF2BF53}"/>
              </a:ext>
            </a:extLst>
          </p:cNvPr>
          <p:cNvSpPr/>
          <p:nvPr/>
        </p:nvSpPr>
        <p:spPr>
          <a:xfrm>
            <a:off x="5310792" y="2762426"/>
            <a:ext cx="713165" cy="37417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86385"/>
      </p:ext>
    </p:extLst>
  </p:cSld>
  <p:clrMapOvr>
    <a:masterClrMapping/>
  </p:clrMapOvr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A7AACD3-90A9-4B2F-A5C4-C3E8EB080DDF}"/>
              </a:ext>
            </a:extLst>
          </p:cNvPr>
          <p:cNvSpPr txBox="1">
            <a:spLocks/>
          </p:cNvSpPr>
          <p:nvPr/>
        </p:nvSpPr>
        <p:spPr>
          <a:xfrm>
            <a:off x="838200" y="223339"/>
            <a:ext cx="10530840" cy="604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.5%" lnSpcReduction="10%"/>
          </a:bodyPr>
          <a:lstStyle>
            <a:lvl1pPr algn="l" defTabSz="914400" rtl="0" eaLnBrk="1" latinLnBrk="0" hangingPunct="1">
              <a:lnSpc>
                <a:spcPct val="90%"/>
              </a:lnSpc>
              <a:spcBef>
                <a:spcPct val="0%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Step 4 – Care right after birth 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76CEA96-A0E6-4811-A90F-4703843479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730436"/>
              </p:ext>
            </p:extLst>
          </p:nvPr>
        </p:nvGraphicFramePr>
        <p:xfrm>
          <a:off x="492899" y="1175054"/>
          <a:ext cx="6046124" cy="152908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19759">
                  <a:extLst>
                    <a:ext uri="{9D8B030D-6E8A-4147-A177-3AD203B41FA5}">
                      <a16:colId xmlns:a16="http://schemas.microsoft.com/office/drawing/2014/main" val="25629982"/>
                    </a:ext>
                  </a:extLst>
                </a:gridCol>
                <a:gridCol w="3321119">
                  <a:extLst>
                    <a:ext uri="{9D8B030D-6E8A-4147-A177-3AD203B41FA5}">
                      <a16:colId xmlns:a16="http://schemas.microsoft.com/office/drawing/2014/main" val="1874931192"/>
                    </a:ext>
                  </a:extLst>
                </a:gridCol>
                <a:gridCol w="978195">
                  <a:extLst>
                    <a:ext uri="{9D8B030D-6E8A-4147-A177-3AD203B41FA5}">
                      <a16:colId xmlns:a16="http://schemas.microsoft.com/office/drawing/2014/main" val="3103833444"/>
                    </a:ext>
                  </a:extLst>
                </a:gridCol>
                <a:gridCol w="1127051">
                  <a:extLst>
                    <a:ext uri="{9D8B030D-6E8A-4147-A177-3AD203B41FA5}">
                      <a16:colId xmlns:a16="http://schemas.microsoft.com/office/drawing/2014/main" val="110848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Status of skin to skin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41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had their newborns placed skin to skin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89.58%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412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Respondents who did not have their newborns placed skin to skin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10.42%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987236"/>
                  </a:ext>
                </a:extLst>
              </a:tr>
            </a:tbl>
          </a:graphicData>
        </a:graphic>
      </p:graphicFrame>
      <p:graphicFrame>
        <p:nvGraphicFramePr>
          <p:cNvPr id="11" name="Table 14">
            <a:extLst>
              <a:ext uri="{FF2B5EF4-FFF2-40B4-BE49-F238E27FC236}">
                <a16:creationId xmlns:a16="http://schemas.microsoft.com/office/drawing/2014/main" id="{CD34746D-A5F4-4638-82C3-D6AC372179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197851"/>
              </p:ext>
            </p:extLst>
          </p:nvPr>
        </p:nvGraphicFramePr>
        <p:xfrm>
          <a:off x="7001162" y="1382352"/>
          <a:ext cx="4836161" cy="2114512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20021">
                  <a:extLst>
                    <a:ext uri="{9D8B030D-6E8A-4147-A177-3AD203B41FA5}">
                      <a16:colId xmlns:a16="http://schemas.microsoft.com/office/drawing/2014/main" val="4240366246"/>
                    </a:ext>
                  </a:extLst>
                </a:gridCol>
                <a:gridCol w="2288361">
                  <a:extLst>
                    <a:ext uri="{9D8B030D-6E8A-4147-A177-3AD203B41FA5}">
                      <a16:colId xmlns:a16="http://schemas.microsoft.com/office/drawing/2014/main" val="3846690273"/>
                    </a:ext>
                  </a:extLst>
                </a:gridCol>
                <a:gridCol w="890653">
                  <a:extLst>
                    <a:ext uri="{9D8B030D-6E8A-4147-A177-3AD203B41FA5}">
                      <a16:colId xmlns:a16="http://schemas.microsoft.com/office/drawing/2014/main" val="505784855"/>
                    </a:ext>
                  </a:extLst>
                </a:gridCol>
                <a:gridCol w="1037126">
                  <a:extLst>
                    <a:ext uri="{9D8B030D-6E8A-4147-A177-3AD203B41FA5}">
                      <a16:colId xmlns:a16="http://schemas.microsoft.com/office/drawing/2014/main" val="39968485"/>
                    </a:ext>
                  </a:extLst>
                </a:gridCol>
              </a:tblGrid>
              <a:tr h="393774">
                <a:tc>
                  <a:txBody>
                    <a:bodyPr/>
                    <a:lstStyle/>
                    <a:p>
                      <a:r>
                        <a:rPr lang="en-US" sz="1400" dirty="0" err="1"/>
                        <a:t>S.No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Initiation of Skin-to-skin contact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266365"/>
                  </a:ext>
                </a:extLst>
              </a:tr>
              <a:tr h="359637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Between 1-10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32.6%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092724"/>
                  </a:ext>
                </a:extLst>
              </a:tr>
              <a:tr h="22787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Between 11-59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65.1%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18203"/>
                  </a:ext>
                </a:extLst>
              </a:tr>
              <a:tr h="507723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60 minutes (1 hour) or longer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2.32%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591185"/>
                  </a:ext>
                </a:extLst>
              </a:tr>
              <a:tr h="41375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049558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7DB6937-55B2-4A04-92F7-356CA89E8933}"/>
              </a:ext>
            </a:extLst>
          </p:cNvPr>
          <p:cNvCxnSpPr>
            <a:cxnSpLocks/>
          </p:cNvCxnSpPr>
          <p:nvPr/>
        </p:nvCxnSpPr>
        <p:spPr>
          <a:xfrm>
            <a:off x="6463401" y="1870362"/>
            <a:ext cx="778627" cy="4242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8A43993-7A34-4A22-857F-F1DEC371CB1D}"/>
              </a:ext>
            </a:extLst>
          </p:cNvPr>
          <p:cNvSpPr txBox="1"/>
          <p:nvPr/>
        </p:nvSpPr>
        <p:spPr>
          <a:xfrm>
            <a:off x="7058104" y="937552"/>
            <a:ext cx="464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Initiation of Skin-to-skin contact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05FAD3-BBA6-41F2-8EA6-5B7CD40A6099}"/>
              </a:ext>
            </a:extLst>
          </p:cNvPr>
          <p:cNvSpPr txBox="1"/>
          <p:nvPr/>
        </p:nvSpPr>
        <p:spPr>
          <a:xfrm>
            <a:off x="261063" y="794600"/>
            <a:ext cx="5624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Status of Skin-to-skin contact soon after birth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4FC872-B8CE-4486-9832-5269EC0B9F3B}"/>
              </a:ext>
            </a:extLst>
          </p:cNvPr>
          <p:cNvSpPr txBox="1"/>
          <p:nvPr/>
        </p:nvSpPr>
        <p:spPr>
          <a:xfrm>
            <a:off x="7242028" y="3884776"/>
            <a:ext cx="464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Duration of Skin-to-skin contact</a:t>
            </a:r>
          </a:p>
        </p:txBody>
      </p:sp>
      <p:graphicFrame>
        <p:nvGraphicFramePr>
          <p:cNvPr id="18" name="Table 14">
            <a:extLst>
              <a:ext uri="{FF2B5EF4-FFF2-40B4-BE49-F238E27FC236}">
                <a16:creationId xmlns:a16="http://schemas.microsoft.com/office/drawing/2014/main" id="{2F37DEAF-A8A2-46D7-B685-F1AD79263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821227"/>
              </p:ext>
            </p:extLst>
          </p:nvPr>
        </p:nvGraphicFramePr>
        <p:xfrm>
          <a:off x="7058104" y="4254108"/>
          <a:ext cx="4949972" cy="2467007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4612">
                  <a:extLst>
                    <a:ext uri="{9D8B030D-6E8A-4147-A177-3AD203B41FA5}">
                      <a16:colId xmlns:a16="http://schemas.microsoft.com/office/drawing/2014/main" val="4240366246"/>
                    </a:ext>
                  </a:extLst>
                </a:gridCol>
                <a:gridCol w="2450744">
                  <a:extLst>
                    <a:ext uri="{9D8B030D-6E8A-4147-A177-3AD203B41FA5}">
                      <a16:colId xmlns:a16="http://schemas.microsoft.com/office/drawing/2014/main" val="3846690273"/>
                    </a:ext>
                  </a:extLst>
                </a:gridCol>
                <a:gridCol w="803083">
                  <a:extLst>
                    <a:ext uri="{9D8B030D-6E8A-4147-A177-3AD203B41FA5}">
                      <a16:colId xmlns:a16="http://schemas.microsoft.com/office/drawing/2014/main" val="505784855"/>
                    </a:ext>
                  </a:extLst>
                </a:gridCol>
                <a:gridCol w="1061533">
                  <a:extLst>
                    <a:ext uri="{9D8B030D-6E8A-4147-A177-3AD203B41FA5}">
                      <a16:colId xmlns:a16="http://schemas.microsoft.com/office/drawing/2014/main" val="39968485"/>
                    </a:ext>
                  </a:extLst>
                </a:gridCol>
              </a:tblGrid>
              <a:tr h="375323">
                <a:tc>
                  <a:txBody>
                    <a:bodyPr/>
                    <a:lstStyle/>
                    <a:p>
                      <a:r>
                        <a:rPr lang="en-US" sz="1400" dirty="0" err="1"/>
                        <a:t>S.No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Duration of  Skin-to-skin contact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266365"/>
                  </a:ext>
                </a:extLst>
              </a:tr>
              <a:tr h="342786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Very briefly (less than 10 minutes)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092724"/>
                  </a:ext>
                </a:extLst>
              </a:tr>
              <a:tr h="483932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More than 10 minutes but less than 30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18203"/>
                  </a:ext>
                </a:extLst>
              </a:tr>
              <a:tr h="483932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Between 30 minutes to one hour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51.2%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591185"/>
                  </a:ext>
                </a:extLst>
              </a:tr>
              <a:tr h="39436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049558"/>
                  </a:ext>
                </a:extLst>
              </a:tr>
            </a:tbl>
          </a:graphicData>
        </a:graphic>
      </p:graphicFrame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0CF5207-AD2E-40E5-925A-BED2D9A777B4}"/>
              </a:ext>
            </a:extLst>
          </p:cNvPr>
          <p:cNvCxnSpPr>
            <a:cxnSpLocks/>
          </p:cNvCxnSpPr>
          <p:nvPr/>
        </p:nvCxnSpPr>
        <p:spPr>
          <a:xfrm flipH="1">
            <a:off x="11274552" y="3429000"/>
            <a:ext cx="272406" cy="82510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e 3">
            <a:extLst>
              <a:ext uri="{FF2B5EF4-FFF2-40B4-BE49-F238E27FC236}">
                <a16:creationId xmlns:a16="http://schemas.microsoft.com/office/drawing/2014/main" id="{B7EB7A9B-C23D-45D0-A429-0B53641CD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356049"/>
              </p:ext>
            </p:extLst>
          </p:nvPr>
        </p:nvGraphicFramePr>
        <p:xfrm>
          <a:off x="770072" y="4153110"/>
          <a:ext cx="5343995" cy="1895798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587423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580701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1089044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  <a:gridCol w="1086827">
                  <a:extLst>
                    <a:ext uri="{9D8B030D-6E8A-4147-A177-3AD203B41FA5}">
                      <a16:colId xmlns:a16="http://schemas.microsoft.com/office/drawing/2014/main" val="2816984564"/>
                    </a:ext>
                  </a:extLst>
                </a:gridCol>
              </a:tblGrid>
              <a:tr h="331084">
                <a:tc>
                  <a:txBody>
                    <a:bodyPr/>
                    <a:lstStyle/>
                    <a:p>
                      <a:r>
                        <a:rPr lang="en-US" sz="1400" dirty="0" err="1"/>
                        <a:t>S.No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Initiation of 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Did not breastfeed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2.08%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Less than 15 minutes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50%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16900"/>
                  </a:ext>
                </a:extLst>
              </a:tr>
              <a:tr h="571462">
                <a:tc>
                  <a:txBody>
                    <a:bodyPr/>
                    <a:lstStyle/>
                    <a:p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Between 15 minutes to one hour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33.33%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431808"/>
                  </a:ext>
                </a:extLst>
              </a:tr>
              <a:tr h="331084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More than one hour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/>
                        <a:t>14.59%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037770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0C536E-B1A3-4ACA-B41A-AC5A212E362B}"/>
              </a:ext>
            </a:extLst>
          </p:cNvPr>
          <p:cNvCxnSpPr>
            <a:cxnSpLocks/>
          </p:cNvCxnSpPr>
          <p:nvPr/>
        </p:nvCxnSpPr>
        <p:spPr>
          <a:xfrm flipH="1" flipV="1">
            <a:off x="6163058" y="5893724"/>
            <a:ext cx="838104" cy="1233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8386D29-C15C-4C2D-85DE-42E16F1E8EBB}"/>
              </a:ext>
            </a:extLst>
          </p:cNvPr>
          <p:cNvSpPr txBox="1"/>
          <p:nvPr/>
        </p:nvSpPr>
        <p:spPr>
          <a:xfrm>
            <a:off x="634282" y="6082928"/>
            <a:ext cx="60973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%" dirty="0">
                <a:solidFill>
                  <a:srgbClr val="FF0000"/>
                </a:solidFill>
                <a:latin typeface="Cambria" panose="02040503050406030204" pitchFamily="18" charset="0"/>
              </a:rPr>
              <a:t>Target: Skin to skin </a:t>
            </a:r>
            <a:r>
              <a:rPr lang="en-US" sz="1600" dirty="0">
                <a:solidFill>
                  <a:srgbClr val="FF0000"/>
                </a:solidFill>
                <a:latin typeface="Cambria" panose="02040503050406030204" pitchFamily="18" charset="0"/>
              </a:rPr>
              <a:t>c</a:t>
            </a:r>
            <a:r>
              <a:rPr lang="en-US" sz="1600" b="0" i="0" u="none" strike="noStrike" baseline="0%" dirty="0">
                <a:solidFill>
                  <a:srgbClr val="FF0000"/>
                </a:solidFill>
                <a:latin typeface="Cambria" panose="02040503050406030204" pitchFamily="18" charset="0"/>
              </a:rPr>
              <a:t>ontact must be uninterrupted for at least 90 minutes until the first breastfeeding is complete.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81138F-E9B1-4CF1-94F3-C5D7A87E0036}"/>
              </a:ext>
            </a:extLst>
          </p:cNvPr>
          <p:cNvSpPr txBox="1"/>
          <p:nvPr/>
        </p:nvSpPr>
        <p:spPr>
          <a:xfrm>
            <a:off x="467269" y="2731700"/>
            <a:ext cx="60973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600" b="0" i="0" u="none" strike="noStrike" baseline="0%" dirty="0">
                <a:solidFill>
                  <a:srgbClr val="00B050"/>
                </a:solidFill>
                <a:latin typeface="Cambria" panose="02040503050406030204" pitchFamily="18" charset="0"/>
              </a:rPr>
              <a:t>Target: </a:t>
            </a:r>
            <a:r>
              <a:rPr lang="en-US" sz="1600" b="0" i="0" u="none" strike="noStrike" baseline="0%" dirty="0">
                <a:solidFill>
                  <a:srgbClr val="00B050"/>
                </a:solidFill>
                <a:latin typeface="Calibri" panose="020F0502020204030204" pitchFamily="34" charset="0"/>
              </a:rPr>
              <a:t>≥ 80% </a:t>
            </a:r>
            <a:r>
              <a:rPr lang="en-US" sz="1600" dirty="0">
                <a:solidFill>
                  <a:srgbClr val="00B050"/>
                </a:solidFill>
                <a:latin typeface="Cambria" panose="02040503050406030204" pitchFamily="18" charset="0"/>
              </a:rPr>
              <a:t>of mothers of term infants who practiced</a:t>
            </a:r>
          </a:p>
          <a:p>
            <a:pPr algn="just"/>
            <a:r>
              <a:rPr lang="en-US" sz="1600" dirty="0">
                <a:solidFill>
                  <a:srgbClr val="00B050"/>
                </a:solidFill>
                <a:latin typeface="Cambria" panose="02040503050406030204" pitchFamily="18" charset="0"/>
              </a:rPr>
              <a:t>skin-to-skin contact within 5 minutes after birth until completion of their feeding or </a:t>
            </a:r>
            <a:r>
              <a:rPr lang="en-US" sz="1600" dirty="0" err="1">
                <a:solidFill>
                  <a:srgbClr val="00B050"/>
                </a:solidFill>
                <a:latin typeface="Cambria" panose="02040503050406030204" pitchFamily="18" charset="0"/>
              </a:rPr>
              <a:t>atleast</a:t>
            </a:r>
            <a:r>
              <a:rPr lang="en-US" sz="1600" dirty="0">
                <a:solidFill>
                  <a:srgbClr val="00B050"/>
                </a:solidFill>
                <a:latin typeface="Cambria" panose="02040503050406030204" pitchFamily="18" charset="0"/>
              </a:rPr>
              <a:t> 90 minutes if not breastfeeding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B050DFB-A067-420E-9594-4DA91A9E76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AFC40C8-2B4C-48C6-991D-6D6295DA8F4A}"/>
              </a:ext>
            </a:extLst>
          </p:cNvPr>
          <p:cNvSpPr txBox="1"/>
          <p:nvPr/>
        </p:nvSpPr>
        <p:spPr>
          <a:xfrm>
            <a:off x="855850" y="3714941"/>
            <a:ext cx="464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Initiation of breastfeeding 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9C443F2-2E92-4B2F-9080-D0B8B3EF70B3}"/>
              </a:ext>
            </a:extLst>
          </p:cNvPr>
          <p:cNvSpPr/>
          <p:nvPr/>
        </p:nvSpPr>
        <p:spPr>
          <a:xfrm>
            <a:off x="5609212" y="1549989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44A1E72-B3B6-4385-B5C3-FEA603D15D88}"/>
              </a:ext>
            </a:extLst>
          </p:cNvPr>
          <p:cNvSpPr/>
          <p:nvPr/>
        </p:nvSpPr>
        <p:spPr>
          <a:xfrm>
            <a:off x="5443852" y="5669134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58191"/>
      </p:ext>
    </p:extLst>
  </p:cSld>
  <p:clrMapOvr>
    <a:masterClrMapping/>
  </p:clrMapOvr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A7AACD3-90A9-4B2F-A5C4-C3E8EB080DDF}"/>
              </a:ext>
            </a:extLst>
          </p:cNvPr>
          <p:cNvSpPr txBox="1">
            <a:spLocks/>
          </p:cNvSpPr>
          <p:nvPr/>
        </p:nvSpPr>
        <p:spPr>
          <a:xfrm>
            <a:off x="838200" y="223339"/>
            <a:ext cx="10530840" cy="604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.5%" lnSpcReduction="10%"/>
          </a:bodyPr>
          <a:lstStyle>
            <a:lvl1pPr algn="l" defTabSz="914400" rtl="0" eaLnBrk="1" latinLnBrk="0" hangingPunct="1">
              <a:lnSpc>
                <a:spcPct val="90%"/>
              </a:lnSpc>
              <a:spcBef>
                <a:spcPct val="0%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Step 5 – Support Mothers with Breastfeeding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222A88-0871-4D49-A757-C69C15015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4" name="Table 3">
            <a:extLst>
              <a:ext uri="{FF2B5EF4-FFF2-40B4-BE49-F238E27FC236}">
                <a16:creationId xmlns:a16="http://schemas.microsoft.com/office/drawing/2014/main" id="{24A206AA-C732-4673-B1EA-2E83139399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473949"/>
              </p:ext>
            </p:extLst>
          </p:nvPr>
        </p:nvGraphicFramePr>
        <p:xfrm>
          <a:off x="289621" y="943887"/>
          <a:ext cx="6202619" cy="2606712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95256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3054439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1044748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2816984564"/>
                    </a:ext>
                  </a:extLst>
                </a:gridCol>
              </a:tblGrid>
              <a:tr h="777912">
                <a:tc>
                  <a:txBody>
                    <a:bodyPr/>
                    <a:lstStyle/>
                    <a:p>
                      <a:r>
                        <a:rPr lang="en-US" sz="1800" dirty="0" err="1"/>
                        <a:t>S.No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Counseling on the importance of breastfeeding after birth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777912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Respondents who received counseling on breastfeeding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79.16%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777912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Respondents who did not receive counseling on breastfeeding after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20.84%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16900"/>
                  </a:ext>
                </a:extLst>
              </a:tr>
            </a:tbl>
          </a:graphicData>
        </a:graphic>
      </p:graphicFrame>
      <p:graphicFrame>
        <p:nvGraphicFramePr>
          <p:cNvPr id="25" name="Table 3">
            <a:extLst>
              <a:ext uri="{FF2B5EF4-FFF2-40B4-BE49-F238E27FC236}">
                <a16:creationId xmlns:a16="http://schemas.microsoft.com/office/drawing/2014/main" id="{2207CC04-B96D-45C7-BD48-C5DC62B97A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136852"/>
              </p:ext>
            </p:extLst>
          </p:nvPr>
        </p:nvGraphicFramePr>
        <p:xfrm>
          <a:off x="627148" y="4074072"/>
          <a:ext cx="5699699" cy="2038936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8883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806779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894629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  <a:gridCol w="1359408">
                  <a:extLst>
                    <a:ext uri="{9D8B030D-6E8A-4147-A177-3AD203B41FA5}">
                      <a16:colId xmlns:a16="http://schemas.microsoft.com/office/drawing/2014/main" val="2816984564"/>
                    </a:ext>
                  </a:extLst>
                </a:gridCol>
              </a:tblGrid>
              <a:tr h="636856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Assistance in breastfeeding within 6 hours of birth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368972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assistance in 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56.25%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368972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did not receive assistance to breastfeed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43.75%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16900"/>
                  </a:ext>
                </a:extLst>
              </a:tr>
            </a:tbl>
          </a:graphicData>
        </a:graphic>
      </p:graphicFrame>
      <p:graphicFrame>
        <p:nvGraphicFramePr>
          <p:cNvPr id="28" name="Table 3">
            <a:extLst>
              <a:ext uri="{FF2B5EF4-FFF2-40B4-BE49-F238E27FC236}">
                <a16:creationId xmlns:a16="http://schemas.microsoft.com/office/drawing/2014/main" id="{738B7AA8-636B-4B4D-9661-32E379B1A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3474"/>
              </p:ext>
            </p:extLst>
          </p:nvPr>
        </p:nvGraphicFramePr>
        <p:xfrm>
          <a:off x="6702491" y="943885"/>
          <a:ext cx="5199887" cy="4351336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582859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478768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976032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  <a:gridCol w="1162228">
                  <a:extLst>
                    <a:ext uri="{9D8B030D-6E8A-4147-A177-3AD203B41FA5}">
                      <a16:colId xmlns:a16="http://schemas.microsoft.com/office/drawing/2014/main" val="2816984564"/>
                    </a:ext>
                  </a:extLst>
                </a:gridCol>
              </a:tblGrid>
              <a:tr h="956376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Support in holding the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696628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support in holding the baby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696628">
                <a:tc>
                  <a:txBody>
                    <a:bodyPr/>
                    <a:lstStyle/>
                    <a:p>
                      <a:r>
                        <a:rPr lang="en-US" sz="160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received help in positioning the baby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70365"/>
                  </a:ext>
                </a:extLst>
              </a:tr>
              <a:tr h="1011758">
                <a:tc>
                  <a:txBody>
                    <a:bodyPr/>
                    <a:lstStyle/>
                    <a:p>
                      <a:r>
                        <a:rPr lang="en-US" sz="160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received help with attaching the baby for 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57.4%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903490"/>
                  </a:ext>
                </a:extLst>
              </a:tr>
              <a:tr h="989946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did not receive support in holding the baby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06950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E41DAC64-7E21-41EF-907A-B8FE3DF6BA10}"/>
              </a:ext>
            </a:extLst>
          </p:cNvPr>
          <p:cNvSpPr txBox="1"/>
          <p:nvPr/>
        </p:nvSpPr>
        <p:spPr>
          <a:xfrm>
            <a:off x="6431973" y="5540262"/>
            <a:ext cx="54704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Target</a:t>
            </a:r>
            <a:r>
              <a:rPr lang="en-US" sz="1800" b="0" i="0" u="none" strike="noStrike" baseline="0%" dirty="0">
                <a:solidFill>
                  <a:srgbClr val="FF0000"/>
                </a:solidFill>
                <a:latin typeface="Calibri" panose="020F0502020204030204" pitchFamily="34" charset="0"/>
              </a:rPr>
              <a:t>: ≥ 80% of mothers who received support for breastfeeding from health staff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4B6443-C298-4F08-9665-F404A51362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5C37097-E19F-4826-B054-1D2B713B7A50}"/>
              </a:ext>
            </a:extLst>
          </p:cNvPr>
          <p:cNvSpPr/>
          <p:nvPr/>
        </p:nvSpPr>
        <p:spPr>
          <a:xfrm>
            <a:off x="5295806" y="4661577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240"/>
      </p:ext>
    </p:extLst>
  </p:cSld>
  <p:clrMapOvr>
    <a:masterClrMapping/>
  </p:clrMapOvr>
</p:sld>
</file>

<file path=ppt/slides/slide1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6C06-8450-41EE-B8D5-9F0FB2608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6951"/>
            <a:ext cx="10515600" cy="1133011"/>
          </a:xfrm>
        </p:spPr>
        <p:txBody>
          <a:bodyPr>
            <a:normAutofit/>
          </a:bodyPr>
          <a:lstStyle/>
          <a:p>
            <a:r>
              <a:rPr lang="en-US" sz="3600" b="1" dirty="0"/>
              <a:t>Step 5 – Support Mothers with Breastfeeding</a:t>
            </a:r>
            <a:br>
              <a:rPr lang="en-US" sz="3600" dirty="0"/>
            </a:br>
            <a:r>
              <a:rPr lang="en-US" sz="3600" dirty="0"/>
              <a:t>Expression of breastmilk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08FFB-69A9-4753-A4F4-09CB523E5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9962"/>
            <a:ext cx="10515600" cy="4877001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3123F65C-F464-4EFA-A0AF-93E2ECE0B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672740"/>
              </p:ext>
            </p:extLst>
          </p:nvPr>
        </p:nvGraphicFramePr>
        <p:xfrm>
          <a:off x="838200" y="1297489"/>
          <a:ext cx="5699698" cy="2440973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8883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717026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  <a:gridCol w="1273941">
                  <a:extLst>
                    <a:ext uri="{9D8B030D-6E8A-4147-A177-3AD203B41FA5}">
                      <a16:colId xmlns:a16="http://schemas.microsoft.com/office/drawing/2014/main" val="2816984564"/>
                    </a:ext>
                  </a:extLst>
                </a:gridCol>
              </a:tblGrid>
              <a:tr h="795053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Information on expression of breastmilk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information on expression of breastmilk.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291504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 who did not receive information on expression of breastmilk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65.3%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70365"/>
                  </a:ext>
                </a:extLst>
              </a:tr>
            </a:tbl>
          </a:graphicData>
        </a:graphic>
      </p:graphicFrame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6465504C-DA5E-4476-B5A5-4A97BC08D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439654"/>
              </p:ext>
            </p:extLst>
          </p:nvPr>
        </p:nvGraphicFramePr>
        <p:xfrm>
          <a:off x="6085904" y="4234782"/>
          <a:ext cx="5008816" cy="1793485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22340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3489493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896983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</a:tblGrid>
              <a:tr h="631469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Information on storage of expressed of breastmilk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581008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information on how to store breastmilk.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581008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 who did not receive information on how to store breastmilk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70365"/>
                  </a:ext>
                </a:extLst>
              </a:tr>
            </a:tbl>
          </a:graphicData>
        </a:graphic>
      </p:graphicFrame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86E9FCAA-1110-487F-9B78-E4C1CCFF1821}"/>
              </a:ext>
            </a:extLst>
          </p:cNvPr>
          <p:cNvCxnSpPr/>
          <p:nvPr/>
        </p:nvCxnSpPr>
        <p:spPr>
          <a:xfrm>
            <a:off x="6537898" y="2751513"/>
            <a:ext cx="2265280" cy="1467142"/>
          </a:xfrm>
          <a:prstGeom prst="curvedConnector3">
            <a:avLst>
              <a:gd name="adj1" fmla="val 96237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A80D11C-E387-47A7-AB64-73EFDA702A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137CC3F-0F1C-4491-A268-EEF1BD699FA1}"/>
              </a:ext>
            </a:extLst>
          </p:cNvPr>
          <p:cNvSpPr/>
          <p:nvPr/>
        </p:nvSpPr>
        <p:spPr>
          <a:xfrm>
            <a:off x="5264502" y="2063932"/>
            <a:ext cx="670215" cy="45404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23604"/>
      </p:ext>
    </p:extLst>
  </p:cSld>
  <p:clrMapOvr>
    <a:masterClrMapping/>
  </p:clrMapOvr>
</p:sld>
</file>

<file path=ppt/slides/slide1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A7AACD3-90A9-4B2F-A5C4-C3E8EB080DDF}"/>
              </a:ext>
            </a:extLst>
          </p:cNvPr>
          <p:cNvSpPr txBox="1">
            <a:spLocks/>
          </p:cNvSpPr>
          <p:nvPr/>
        </p:nvSpPr>
        <p:spPr>
          <a:xfrm>
            <a:off x="838200" y="223338"/>
            <a:ext cx="10530840" cy="915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%"/>
          </a:bodyPr>
          <a:lstStyle>
            <a:lvl1pPr algn="l" defTabSz="914400" rtl="0" eaLnBrk="1" latinLnBrk="0" hangingPunct="1">
              <a:lnSpc>
                <a:spcPct val="90%"/>
              </a:lnSpc>
              <a:spcBef>
                <a:spcPct val="0%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Step 6 – No Supplementation (</a:t>
            </a:r>
            <a:r>
              <a:rPr lang="en-US" sz="3200" b="0" i="0" u="none" strike="noStrike" baseline="0%" dirty="0"/>
              <a:t>Discourage mothers from giving the infant any food or fluids other than breast milk)</a:t>
            </a:r>
            <a:endParaRPr lang="en-US" sz="3200" dirty="0"/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1893B247-3E19-4467-9D00-009DD8EB1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822841"/>
              </p:ext>
            </p:extLst>
          </p:nvPr>
        </p:nvGraphicFramePr>
        <p:xfrm>
          <a:off x="774684" y="1413072"/>
          <a:ext cx="5699698" cy="1831373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8883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717026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  <a:gridCol w="1273941">
                  <a:extLst>
                    <a:ext uri="{9D8B030D-6E8A-4147-A177-3AD203B41FA5}">
                      <a16:colId xmlns:a16="http://schemas.microsoft.com/office/drawing/2014/main" val="2816984564"/>
                    </a:ext>
                  </a:extLst>
                </a:gridCol>
              </a:tblGrid>
              <a:tr h="795053">
                <a:tc>
                  <a:txBody>
                    <a:bodyPr/>
                    <a:lstStyle/>
                    <a:p>
                      <a:r>
                        <a:rPr lang="en-US" sz="1400" dirty="0" err="1"/>
                        <a:t>S.No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Newborns given other foods apart from breastmilk during stay at Health Center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Respondents who provided other foods apart from breastmilk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291504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Respondents who did not provide other foods apart from breastmilk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97.92%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70365"/>
                  </a:ext>
                </a:extLst>
              </a:tr>
            </a:tbl>
          </a:graphicData>
        </a:graphic>
      </p:graphicFrame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2F6E19D0-C030-403F-AA94-BE2070C59015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6474382" y="2328758"/>
            <a:ext cx="1416551" cy="854709"/>
          </a:xfrm>
          <a:prstGeom prst="curvedConnector3">
            <a:avLst>
              <a:gd name="adj1" fmla="val 100206"/>
            </a:avLst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A818C1DB-38D9-41FF-891E-58B372DA7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756194"/>
              </p:ext>
            </p:extLst>
          </p:nvPr>
        </p:nvGraphicFramePr>
        <p:xfrm>
          <a:off x="6718022" y="3305740"/>
          <a:ext cx="4425757" cy="149352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8883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717026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</a:tblGrid>
              <a:tr h="795053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Newborns who were given foods apart from breastmilk during their stay in hospital*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Infant 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291504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7036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E2582A7-E652-4498-9CA4-C3CB16B595D0}"/>
              </a:ext>
            </a:extLst>
          </p:cNvPr>
          <p:cNvSpPr txBox="1"/>
          <p:nvPr/>
        </p:nvSpPr>
        <p:spPr>
          <a:xfrm>
            <a:off x="6718023" y="5046132"/>
            <a:ext cx="4965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These mothers also received counseling on the ill effects of formula feeding and water to the newborns by the HC staff.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2C187C8-A9B2-4ED5-9DE4-CF458791DA0B}"/>
              </a:ext>
            </a:extLst>
          </p:cNvPr>
          <p:cNvSpPr txBox="1"/>
          <p:nvPr/>
        </p:nvSpPr>
        <p:spPr>
          <a:xfrm>
            <a:off x="838200" y="3305740"/>
            <a:ext cx="6097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%" dirty="0">
                <a:solidFill>
                  <a:srgbClr val="00B050"/>
                </a:solidFill>
                <a:latin typeface="Calibri" panose="020F0502020204030204" pitchFamily="34" charset="0"/>
              </a:rPr>
              <a:t>Target: ≥ 80% of infants who received only breast</a:t>
            </a:r>
          </a:p>
          <a:p>
            <a:pPr algn="l"/>
            <a:r>
              <a:rPr lang="en-US" sz="1800" b="0" i="0" u="none" strike="noStrike" baseline="0%" dirty="0">
                <a:solidFill>
                  <a:srgbClr val="00B050"/>
                </a:solidFill>
                <a:latin typeface="Calibri" panose="020F0502020204030204" pitchFamily="34" charset="0"/>
              </a:rPr>
              <a:t>milk during their stay at the hospital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5FAAB5-5E93-4042-B121-4DCED80F92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44388A2A-A417-4653-9A98-9A24A7093282}"/>
              </a:ext>
            </a:extLst>
          </p:cNvPr>
          <p:cNvSpPr/>
          <p:nvPr/>
        </p:nvSpPr>
        <p:spPr>
          <a:xfrm>
            <a:off x="5182594" y="2661836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71905"/>
      </p:ext>
    </p:extLst>
  </p:cSld>
  <p:clrMapOvr>
    <a:masterClrMapping/>
  </p:clrMapOvr>
</p:sld>
</file>

<file path=ppt/slides/slide1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0A7AACD3-90A9-4B2F-A5C4-C3E8EB080DDF}"/>
              </a:ext>
            </a:extLst>
          </p:cNvPr>
          <p:cNvSpPr txBox="1">
            <a:spLocks/>
          </p:cNvSpPr>
          <p:nvPr/>
        </p:nvSpPr>
        <p:spPr>
          <a:xfrm>
            <a:off x="838200" y="223338"/>
            <a:ext cx="10530840" cy="915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%"/>
              </a:lnSpc>
              <a:spcBef>
                <a:spcPct val="0%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/>
              <a:t>Step 7 – Rooming In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8F210B62-E0C2-4791-8F8E-0A5E3AA6F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94532"/>
              </p:ext>
            </p:extLst>
          </p:nvPr>
        </p:nvGraphicFramePr>
        <p:xfrm>
          <a:off x="2018607" y="1419828"/>
          <a:ext cx="6219306" cy="152908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732906">
                  <a:extLst>
                    <a:ext uri="{9D8B030D-6E8A-4147-A177-3AD203B41FA5}">
                      <a16:colId xmlns:a16="http://schemas.microsoft.com/office/drawing/2014/main" val="4076759314"/>
                    </a:ext>
                  </a:extLst>
                </a:gridCol>
                <a:gridCol w="3331094">
                  <a:extLst>
                    <a:ext uri="{9D8B030D-6E8A-4147-A177-3AD203B41FA5}">
                      <a16:colId xmlns:a16="http://schemas.microsoft.com/office/drawing/2014/main" val="3180213681"/>
                    </a:ext>
                  </a:extLst>
                </a:gridCol>
                <a:gridCol w="1033087">
                  <a:extLst>
                    <a:ext uri="{9D8B030D-6E8A-4147-A177-3AD203B41FA5}">
                      <a16:colId xmlns:a16="http://schemas.microsoft.com/office/drawing/2014/main" val="757542127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14024232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Status of rooming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stayed with the newborn until discharge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97.92%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842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did not stay with the newborns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1066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FE33FB-F388-41DA-9080-D83ED2C716BA}"/>
              </a:ext>
            </a:extLst>
          </p:cNvPr>
          <p:cNvSpPr txBox="1"/>
          <p:nvPr/>
        </p:nvSpPr>
        <p:spPr>
          <a:xfrm>
            <a:off x="1579419" y="895908"/>
            <a:ext cx="56243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Status of Rooming in until discharge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A3DC8-D3A0-4CCC-B084-D71ED7EA60C3}"/>
              </a:ext>
            </a:extLst>
          </p:cNvPr>
          <p:cNvSpPr txBox="1"/>
          <p:nvPr/>
        </p:nvSpPr>
        <p:spPr>
          <a:xfrm>
            <a:off x="2018607" y="3154119"/>
            <a:ext cx="6097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rgbClr val="00B050"/>
                </a:solidFill>
                <a:latin typeface="Calibri" panose="020F0502020204030204" pitchFamily="34" charset="0"/>
              </a:rPr>
              <a:t>Target</a:t>
            </a:r>
            <a:r>
              <a:rPr lang="en-US" sz="1800" b="0" i="0" u="none" strike="noStrike" baseline="0%" dirty="0">
                <a:solidFill>
                  <a:srgbClr val="00B050"/>
                </a:solidFill>
                <a:latin typeface="Calibri" panose="020F0502020204030204" pitchFamily="34" charset="0"/>
              </a:rPr>
              <a:t>: ≥ 80% of mothers whose babies stayed with them 24</a:t>
            </a:r>
          </a:p>
          <a:p>
            <a:pPr algn="l"/>
            <a:r>
              <a:rPr lang="en-US" sz="1800" b="0" i="0" u="none" strike="noStrike" baseline="0%" dirty="0">
                <a:solidFill>
                  <a:srgbClr val="00B050"/>
                </a:solidFill>
                <a:latin typeface="Calibri" panose="020F0502020204030204" pitchFamily="34" charset="0"/>
              </a:rPr>
              <a:t>hours a day since birth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8E8B856-E40C-4E1E-BEEE-C2ADB821E3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C78F349B-352D-42E9-A7FD-FA63D04B97E2}"/>
              </a:ext>
            </a:extLst>
          </p:cNvPr>
          <p:cNvSpPr/>
          <p:nvPr/>
        </p:nvSpPr>
        <p:spPr>
          <a:xfrm>
            <a:off x="7324904" y="1752405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08E4A3-8F97-4D8F-9047-A733784B09B6}"/>
              </a:ext>
            </a:extLst>
          </p:cNvPr>
          <p:cNvSpPr txBox="1"/>
          <p:nvPr/>
        </p:nvSpPr>
        <p:spPr>
          <a:xfrm>
            <a:off x="2018607" y="409160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tx1">
                    <a:lumMod val="95%"/>
                    <a:lumOff val="5%"/>
                  </a:schemeClr>
                </a:solidFill>
                <a:latin typeface="Calibri" panose="020F0502020204030204" pitchFamily="34" charset="0"/>
              </a:rPr>
              <a:t>01 mother was identified with poor rooming-in at </a:t>
            </a:r>
            <a:r>
              <a:rPr lang="en-US" dirty="0" err="1">
                <a:solidFill>
                  <a:schemeClr val="tx1">
                    <a:lumMod val="95%"/>
                    <a:lumOff val="5%"/>
                  </a:schemeClr>
                </a:solidFill>
                <a:latin typeface="Calibri" panose="020F0502020204030204" pitchFamily="34" charset="0"/>
              </a:rPr>
              <a:t>Sosorsdam</a:t>
            </a:r>
            <a:r>
              <a:rPr lang="en-US" dirty="0">
                <a:solidFill>
                  <a:schemeClr val="tx1">
                    <a:lumMod val="95%"/>
                    <a:lumOff val="5%"/>
                  </a:schemeClr>
                </a:solidFill>
                <a:latin typeface="Calibri" panose="020F0502020204030204" pitchFamily="34" charset="0"/>
              </a:rPr>
              <a:t> Health Center, she was 21 years old with this newborn as the first child. She did not practice rooming since was not comfortable to handle the baby. </a:t>
            </a:r>
          </a:p>
        </p:txBody>
      </p:sp>
    </p:spTree>
    <p:extLst>
      <p:ext uri="{BB962C8B-B14F-4D97-AF65-F5344CB8AC3E}">
        <p14:creationId xmlns:p14="http://schemas.microsoft.com/office/powerpoint/2010/main" val="2093055162"/>
      </p:ext>
    </p:extLst>
  </p:cSld>
  <p:clrMapOvr>
    <a:masterClrMapping/>
  </p:clrMapOvr>
</p:sld>
</file>

<file path=ppt/slides/slide1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F9DA-F3CD-4266-BC8E-3571636B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4603"/>
          </a:xfrm>
        </p:spPr>
        <p:txBody>
          <a:bodyPr>
            <a:normAutofit fontScale="90%"/>
          </a:bodyPr>
          <a:lstStyle/>
          <a:p>
            <a:r>
              <a:rPr lang="en-US" b="1" dirty="0"/>
              <a:t>Step 8 – Responsive Feeding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B2FDF32-B683-4540-A89A-347BC896BB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421555"/>
              </p:ext>
            </p:extLst>
          </p:nvPr>
        </p:nvGraphicFramePr>
        <p:xfrm>
          <a:off x="514005" y="1020531"/>
          <a:ext cx="5581996" cy="2014689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63958">
                  <a:extLst>
                    <a:ext uri="{9D8B030D-6E8A-4147-A177-3AD203B41FA5}">
                      <a16:colId xmlns:a16="http://schemas.microsoft.com/office/drawing/2014/main" val="2969324648"/>
                    </a:ext>
                  </a:extLst>
                </a:gridCol>
                <a:gridCol w="2521431">
                  <a:extLst>
                    <a:ext uri="{9D8B030D-6E8A-4147-A177-3AD203B41FA5}">
                      <a16:colId xmlns:a16="http://schemas.microsoft.com/office/drawing/2014/main" val="4095520479"/>
                    </a:ext>
                  </a:extLst>
                </a:gridCol>
                <a:gridCol w="1065159">
                  <a:extLst>
                    <a:ext uri="{9D8B030D-6E8A-4147-A177-3AD203B41FA5}">
                      <a16:colId xmlns:a16="http://schemas.microsoft.com/office/drawing/2014/main" val="1784836738"/>
                    </a:ext>
                  </a:extLst>
                </a:gridCol>
                <a:gridCol w="1331448">
                  <a:extLst>
                    <a:ext uri="{9D8B030D-6E8A-4147-A177-3AD203B41FA5}">
                      <a16:colId xmlns:a16="http://schemas.microsoft.com/office/drawing/2014/main" val="1694683655"/>
                    </a:ext>
                  </a:extLst>
                </a:gridCol>
              </a:tblGrid>
              <a:tr h="327509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Guidance on Feeding cues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276172"/>
                  </a:ext>
                </a:extLst>
              </a:tr>
              <a:tr h="803887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guidance on the signs of feeding cues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68.75%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954263"/>
                  </a:ext>
                </a:extLst>
              </a:tr>
              <a:tr h="856449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Respondents who did not receive guidance on the signs of feeding cues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439955"/>
                  </a:ext>
                </a:extLst>
              </a:tr>
            </a:tbl>
          </a:graphicData>
        </a:graphic>
      </p:graphicFrame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16DA42E9-1C28-4F92-850C-0D2461CDB1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8049"/>
              </p:ext>
            </p:extLst>
          </p:nvPr>
        </p:nvGraphicFramePr>
        <p:xfrm>
          <a:off x="6491133" y="1020531"/>
          <a:ext cx="5450931" cy="2977548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48368">
                  <a:extLst>
                    <a:ext uri="{9D8B030D-6E8A-4147-A177-3AD203B41FA5}">
                      <a16:colId xmlns:a16="http://schemas.microsoft.com/office/drawing/2014/main" val="2969324648"/>
                    </a:ext>
                  </a:extLst>
                </a:gridCol>
                <a:gridCol w="2462228">
                  <a:extLst>
                    <a:ext uri="{9D8B030D-6E8A-4147-A177-3AD203B41FA5}">
                      <a16:colId xmlns:a16="http://schemas.microsoft.com/office/drawing/2014/main" val="4095520479"/>
                    </a:ext>
                  </a:extLst>
                </a:gridCol>
                <a:gridCol w="1040149">
                  <a:extLst>
                    <a:ext uri="{9D8B030D-6E8A-4147-A177-3AD203B41FA5}">
                      <a16:colId xmlns:a16="http://schemas.microsoft.com/office/drawing/2014/main" val="1784836738"/>
                    </a:ext>
                  </a:extLst>
                </a:gridCol>
                <a:gridCol w="1300186">
                  <a:extLst>
                    <a:ext uri="{9D8B030D-6E8A-4147-A177-3AD203B41FA5}">
                      <a16:colId xmlns:a16="http://schemas.microsoft.com/office/drawing/2014/main" val="1694683655"/>
                    </a:ext>
                  </a:extLst>
                </a:gridCol>
              </a:tblGrid>
              <a:tr h="556746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Guidance on the frequency of breastfeeding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276172"/>
                  </a:ext>
                </a:extLst>
              </a:tr>
              <a:tr h="79116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guidance on the frequency of breastfeeding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*Average number of feeds recommended for a day </a:t>
                      </a:r>
                      <a:r>
                        <a:rPr lang="en-US" sz="1600" b="1" dirty="0"/>
                        <a:t>10.3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79.17%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954263"/>
                  </a:ext>
                </a:extLst>
              </a:tr>
              <a:tr h="843948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Respondents who did not receive guidance on the frequency of breastfeeding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20.83%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701766"/>
                  </a:ext>
                </a:extLst>
              </a:tr>
            </a:tbl>
          </a:graphicData>
        </a:graphic>
      </p:graphicFrame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23648989-4C2D-4ECB-A04E-2DFAF1A82E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754660"/>
              </p:ext>
            </p:extLst>
          </p:nvPr>
        </p:nvGraphicFramePr>
        <p:xfrm>
          <a:off x="838200" y="3568659"/>
          <a:ext cx="5450931" cy="2962695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48368">
                  <a:extLst>
                    <a:ext uri="{9D8B030D-6E8A-4147-A177-3AD203B41FA5}">
                      <a16:colId xmlns:a16="http://schemas.microsoft.com/office/drawing/2014/main" val="2969324648"/>
                    </a:ext>
                  </a:extLst>
                </a:gridCol>
                <a:gridCol w="2462228">
                  <a:extLst>
                    <a:ext uri="{9D8B030D-6E8A-4147-A177-3AD203B41FA5}">
                      <a16:colId xmlns:a16="http://schemas.microsoft.com/office/drawing/2014/main" val="4095520479"/>
                    </a:ext>
                  </a:extLst>
                </a:gridCol>
                <a:gridCol w="1040149">
                  <a:extLst>
                    <a:ext uri="{9D8B030D-6E8A-4147-A177-3AD203B41FA5}">
                      <a16:colId xmlns:a16="http://schemas.microsoft.com/office/drawing/2014/main" val="1784836738"/>
                    </a:ext>
                  </a:extLst>
                </a:gridCol>
                <a:gridCol w="1300186">
                  <a:extLst>
                    <a:ext uri="{9D8B030D-6E8A-4147-A177-3AD203B41FA5}">
                      <a16:colId xmlns:a16="http://schemas.microsoft.com/office/drawing/2014/main" val="1694683655"/>
                    </a:ext>
                  </a:extLst>
                </a:gridCol>
              </a:tblGrid>
              <a:tr h="422911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informed on the size of the baby’s stomach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276172"/>
                  </a:ext>
                </a:extLst>
              </a:tr>
              <a:tr h="591665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were informed on the size of the baby’s stomach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16.67%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954263"/>
                  </a:ext>
                </a:extLst>
              </a:tr>
              <a:tr h="591665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were not  informed on the size of the baby’s stomach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79.17%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54643"/>
                  </a:ext>
                </a:extLst>
              </a:tr>
              <a:tr h="493815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Not aware/forgot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4.16%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1269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BB7F7B5-653F-46AD-AA51-70C22C6CAF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94331"/>
      </p:ext>
    </p:extLst>
  </p:cSld>
  <p:clrMapOvr>
    <a:masterClrMapping/>
  </p:clrMapOvr>
</p:sld>
</file>

<file path=ppt/slides/slide1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F9DA-F3CD-4266-BC8E-3571636B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401"/>
          </a:xfrm>
        </p:spPr>
        <p:txBody>
          <a:bodyPr>
            <a:normAutofit fontScale="90%"/>
          </a:bodyPr>
          <a:lstStyle/>
          <a:p>
            <a:r>
              <a:rPr lang="en-US" b="1" dirty="0"/>
              <a:t>Step 9 – Bottles, Teats and Pacifiers 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7B18BF19-3B07-4AE8-975A-B5722650A6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1076855"/>
              </p:ext>
            </p:extLst>
          </p:nvPr>
        </p:nvGraphicFramePr>
        <p:xfrm>
          <a:off x="838200" y="1825625"/>
          <a:ext cx="5450931" cy="2214234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48368">
                  <a:extLst>
                    <a:ext uri="{9D8B030D-6E8A-4147-A177-3AD203B41FA5}">
                      <a16:colId xmlns:a16="http://schemas.microsoft.com/office/drawing/2014/main" val="2969324648"/>
                    </a:ext>
                  </a:extLst>
                </a:gridCol>
                <a:gridCol w="2462228">
                  <a:extLst>
                    <a:ext uri="{9D8B030D-6E8A-4147-A177-3AD203B41FA5}">
                      <a16:colId xmlns:a16="http://schemas.microsoft.com/office/drawing/2014/main" val="4095520479"/>
                    </a:ext>
                  </a:extLst>
                </a:gridCol>
                <a:gridCol w="1040149">
                  <a:extLst>
                    <a:ext uri="{9D8B030D-6E8A-4147-A177-3AD203B41FA5}">
                      <a16:colId xmlns:a16="http://schemas.microsoft.com/office/drawing/2014/main" val="1784836738"/>
                    </a:ext>
                  </a:extLst>
                </a:gridCol>
                <a:gridCol w="1300186">
                  <a:extLst>
                    <a:ext uri="{9D8B030D-6E8A-4147-A177-3AD203B41FA5}">
                      <a16:colId xmlns:a16="http://schemas.microsoft.com/office/drawing/2014/main" val="1694683655"/>
                    </a:ext>
                  </a:extLst>
                </a:gridCol>
              </a:tblGrid>
              <a:tr h="556746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Feeding the newborn from the bottle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276172"/>
                  </a:ext>
                </a:extLst>
              </a:tr>
              <a:tr h="79116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fed the newborn with the bottle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10.42%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954263"/>
                  </a:ext>
                </a:extLst>
              </a:tr>
              <a:tr h="843948">
                <a:tc>
                  <a:txBody>
                    <a:bodyPr/>
                    <a:lstStyle/>
                    <a:p>
                      <a:r>
                        <a:rPr lang="en-US" sz="16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did not use bottle for feeding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89.58%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546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918FDC-AA0D-4D0F-8A69-E6B9908A99E3}"/>
              </a:ext>
            </a:extLst>
          </p:cNvPr>
          <p:cNvSpPr txBox="1"/>
          <p:nvPr/>
        </p:nvSpPr>
        <p:spPr>
          <a:xfrm>
            <a:off x="838200" y="4138914"/>
            <a:ext cx="54509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Note: These mothers also received counseling on the ill effects of using the </a:t>
            </a:r>
            <a:r>
              <a:rPr lang="en-US" dirty="0"/>
              <a:t>feeding bottle </a:t>
            </a:r>
            <a:r>
              <a:rPr lang="en-US" sz="1800" dirty="0"/>
              <a:t>to the newborns by the HC staff.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0DE1EA7-8805-466F-ADF3-E3CB20704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628831"/>
              </p:ext>
            </p:extLst>
          </p:nvPr>
        </p:nvGraphicFramePr>
        <p:xfrm>
          <a:off x="6522386" y="975995"/>
          <a:ext cx="5603985" cy="527304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66574">
                  <a:extLst>
                    <a:ext uri="{9D8B030D-6E8A-4147-A177-3AD203B41FA5}">
                      <a16:colId xmlns:a16="http://schemas.microsoft.com/office/drawing/2014/main" val="2969324648"/>
                    </a:ext>
                  </a:extLst>
                </a:gridCol>
                <a:gridCol w="2730103">
                  <a:extLst>
                    <a:ext uri="{9D8B030D-6E8A-4147-A177-3AD203B41FA5}">
                      <a16:colId xmlns:a16="http://schemas.microsoft.com/office/drawing/2014/main" val="4095520479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1784836738"/>
                    </a:ext>
                  </a:extLst>
                </a:gridCol>
                <a:gridCol w="1162280">
                  <a:extLst>
                    <a:ext uri="{9D8B030D-6E8A-4147-A177-3AD203B41FA5}">
                      <a16:colId xmlns:a16="http://schemas.microsoft.com/office/drawing/2014/main" val="1694683655"/>
                    </a:ext>
                  </a:extLst>
                </a:gridCol>
              </a:tblGrid>
              <a:tr h="345947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Respondents ability to articulate the ill-effects of pacifiers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276172"/>
                  </a:ext>
                </a:extLst>
              </a:tr>
              <a:tr h="491609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Pacifiers can reduce maternal milk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954263"/>
                  </a:ext>
                </a:extLst>
              </a:tr>
              <a:tr h="524407">
                <a:tc>
                  <a:txBody>
                    <a:bodyPr/>
                    <a:lstStyle/>
                    <a:p>
                      <a:r>
                        <a:rPr lang="en-US" sz="16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Pacifiers prevents the mother from observing the infant smacking the lips or rooting towards the breast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63.3%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54643"/>
                  </a:ext>
                </a:extLst>
              </a:tr>
              <a:tr h="524407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Teats or pacifiers may interfere the mothers ability to recognize the feeding cues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53.1%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60661"/>
                  </a:ext>
                </a:extLst>
              </a:tr>
              <a:tr h="230699"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Pacifiers replace suckling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528261"/>
                  </a:ext>
                </a:extLst>
              </a:tr>
              <a:tr h="524407">
                <a:tc>
                  <a:txBody>
                    <a:bodyPr/>
                    <a:lstStyle/>
                    <a:p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Mother may delay feeding until the infant is crying and agitated.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588049"/>
                  </a:ext>
                </a:extLst>
              </a:tr>
              <a:tr h="524407"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Pacifiers reduce the number of times an infant stimulates the mothers breast physiologically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62015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F84C2700-F402-40E2-ABD3-CCBBACA5CF77}"/>
              </a:ext>
            </a:extLst>
          </p:cNvPr>
          <p:cNvSpPr txBox="1"/>
          <p:nvPr/>
        </p:nvSpPr>
        <p:spPr>
          <a:xfrm>
            <a:off x="838200" y="5062244"/>
            <a:ext cx="5066211" cy="659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%" dirty="0">
                <a:solidFill>
                  <a:schemeClr val="accent6"/>
                </a:solidFill>
                <a:latin typeface="Calibri" panose="020F0502020204030204" pitchFamily="34" charset="0"/>
              </a:rPr>
              <a:t>Target: ≥ 80% of mothers who can describe at least 3 risks of </a:t>
            </a:r>
            <a:r>
              <a:rPr lang="en-US" dirty="0">
                <a:solidFill>
                  <a:schemeClr val="accent6"/>
                </a:solidFill>
                <a:latin typeface="Calibri" panose="020F0502020204030204" pitchFamily="34" charset="0"/>
              </a:rPr>
              <a:t>f</a:t>
            </a:r>
            <a:r>
              <a:rPr lang="en-US" sz="1800" b="0" i="0" u="none" strike="noStrike" baseline="0%" dirty="0">
                <a:solidFill>
                  <a:schemeClr val="accent6"/>
                </a:solidFill>
                <a:latin typeface="Calibri" panose="020F0502020204030204" pitchFamily="34" charset="0"/>
              </a:rPr>
              <a:t>eeding bottles, teats and pacifiers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914E7B-B2D2-40B9-8E2D-226695E7E2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36483"/>
      </p:ext>
    </p:extLst>
  </p:cSld>
  <p:clrMapOvr>
    <a:masterClrMapping/>
  </p:clrMapOvr>
</p:sld>
</file>

<file path=ppt/slides/slide1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9F9DA-F3CD-4266-BC8E-3571636B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722"/>
          </a:xfrm>
        </p:spPr>
        <p:txBody>
          <a:bodyPr/>
          <a:lstStyle/>
          <a:p>
            <a:r>
              <a:rPr lang="en-US" b="1" dirty="0"/>
              <a:t>Step 10 – Discharge and Community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D47C0-E9D6-41B9-9DC5-4D07FBF6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9E16BA84-ECA3-4241-AD14-6D897493C4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8960843"/>
              </p:ext>
            </p:extLst>
          </p:nvPr>
        </p:nvGraphicFramePr>
        <p:xfrm>
          <a:off x="990600" y="1973739"/>
          <a:ext cx="5450931" cy="320040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48368">
                  <a:extLst>
                    <a:ext uri="{9D8B030D-6E8A-4147-A177-3AD203B41FA5}">
                      <a16:colId xmlns:a16="http://schemas.microsoft.com/office/drawing/2014/main" val="2969324648"/>
                    </a:ext>
                  </a:extLst>
                </a:gridCol>
                <a:gridCol w="2462228">
                  <a:extLst>
                    <a:ext uri="{9D8B030D-6E8A-4147-A177-3AD203B41FA5}">
                      <a16:colId xmlns:a16="http://schemas.microsoft.com/office/drawing/2014/main" val="4095520479"/>
                    </a:ext>
                  </a:extLst>
                </a:gridCol>
                <a:gridCol w="1040149">
                  <a:extLst>
                    <a:ext uri="{9D8B030D-6E8A-4147-A177-3AD203B41FA5}">
                      <a16:colId xmlns:a16="http://schemas.microsoft.com/office/drawing/2014/main" val="1784836738"/>
                    </a:ext>
                  </a:extLst>
                </a:gridCol>
                <a:gridCol w="1300186">
                  <a:extLst>
                    <a:ext uri="{9D8B030D-6E8A-4147-A177-3AD203B41FA5}">
                      <a16:colId xmlns:a16="http://schemas.microsoft.com/office/drawing/2014/main" val="1694683655"/>
                    </a:ext>
                  </a:extLst>
                </a:gridCol>
              </a:tblGrid>
              <a:tr h="556746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Information on breastfeeding support after discharge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7276172"/>
                  </a:ext>
                </a:extLst>
              </a:tr>
              <a:tr h="791166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received information on receiving help with breastfeeding post discharge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56.25%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954263"/>
                  </a:ext>
                </a:extLst>
              </a:tr>
              <a:tr h="843948">
                <a:tc>
                  <a:txBody>
                    <a:bodyPr/>
                    <a:lstStyle/>
                    <a:p>
                      <a:r>
                        <a:rPr lang="en-US" sz="16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Respondents who did not receive information on receiving help with breastfeeding post discharge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43.75%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54643"/>
                  </a:ext>
                </a:extLst>
              </a:tr>
            </a:tbl>
          </a:graphicData>
        </a:graphic>
      </p:graphicFrame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552D3839-2A24-45B4-A38A-609891F804CF}"/>
              </a:ext>
            </a:extLst>
          </p:cNvPr>
          <p:cNvCxnSpPr>
            <a:cxnSpLocks/>
          </p:cNvCxnSpPr>
          <p:nvPr/>
        </p:nvCxnSpPr>
        <p:spPr>
          <a:xfrm>
            <a:off x="6441531" y="3146585"/>
            <a:ext cx="1416551" cy="854709"/>
          </a:xfrm>
          <a:prstGeom prst="curvedConnector3">
            <a:avLst>
              <a:gd name="adj1" fmla="val 100206"/>
            </a:avLst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82F879A7-D020-4F12-A4CC-A05BECCA29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517213"/>
              </p:ext>
            </p:extLst>
          </p:nvPr>
        </p:nvGraphicFramePr>
        <p:xfrm>
          <a:off x="6775643" y="4001294"/>
          <a:ext cx="4425757" cy="222504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8883">
                  <a:extLst>
                    <a:ext uri="{9D8B030D-6E8A-4147-A177-3AD203B41FA5}">
                      <a16:colId xmlns:a16="http://schemas.microsoft.com/office/drawing/2014/main" val="1243594702"/>
                    </a:ext>
                  </a:extLst>
                </a:gridCol>
                <a:gridCol w="2717026">
                  <a:extLst>
                    <a:ext uri="{9D8B030D-6E8A-4147-A177-3AD203B41FA5}">
                      <a16:colId xmlns:a16="http://schemas.microsoft.com/office/drawing/2014/main" val="2247892933"/>
                    </a:ext>
                  </a:extLst>
                </a:gridCol>
                <a:gridCol w="1069848">
                  <a:extLst>
                    <a:ext uri="{9D8B030D-6E8A-4147-A177-3AD203B41FA5}">
                      <a16:colId xmlns:a16="http://schemas.microsoft.com/office/drawing/2014/main" val="3158433177"/>
                    </a:ext>
                  </a:extLst>
                </a:gridCol>
              </a:tblGrid>
              <a:tr h="795053">
                <a:tc>
                  <a:txBody>
                    <a:bodyPr/>
                    <a:lstStyle/>
                    <a:p>
                      <a:r>
                        <a:rPr lang="en-US" sz="1600" dirty="0" err="1"/>
                        <a:t>S.No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Newborns who were given guidance to connect for breastfeeding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709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Contact with Health Center staff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141794"/>
                  </a:ext>
                </a:extLst>
              </a:tr>
              <a:tr h="291504"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Connect with community health support groups (VHSG) or peer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77036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DCF60DC-F339-4588-91BE-680C4556DD79}"/>
              </a:ext>
            </a:extLst>
          </p:cNvPr>
          <p:cNvSpPr txBox="1"/>
          <p:nvPr/>
        </p:nvSpPr>
        <p:spPr>
          <a:xfrm>
            <a:off x="6441531" y="1824386"/>
            <a:ext cx="475986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%" dirty="0">
                <a:solidFill>
                  <a:srgbClr val="FF0000"/>
                </a:solidFill>
                <a:latin typeface="Calibri" panose="020F0502020204030204" pitchFamily="34" charset="0"/>
              </a:rPr>
              <a:t>Target: ≥ 80% of mothers who report that a staff member has informed them they can access breastfeeding support at the health center, by contacting VHSG or CCWC, and at their closest health facility.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BF80120-F1D1-49A5-A40D-417D6E33FE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7A37AD12-CC3A-4285-BD4E-FF9184F365DD}"/>
              </a:ext>
            </a:extLst>
          </p:cNvPr>
          <p:cNvSpPr/>
          <p:nvPr/>
        </p:nvSpPr>
        <p:spPr>
          <a:xfrm>
            <a:off x="5159127" y="2721480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041961"/>
      </p:ext>
    </p:extLst>
  </p:cSld>
  <p:clrMapOvr>
    <a:masterClrMapping/>
  </p:clrMapOvr>
</p:sld>
</file>

<file path=ppt/slides/slide1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F57AE-BD3F-4AB5-88C4-A66520238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7200" b="1" dirty="0">
                <a:solidFill>
                  <a:schemeClr val="accent2"/>
                </a:solidFill>
              </a:rPr>
              <a:t>Implementation</a:t>
            </a:r>
            <a:r>
              <a:rPr lang="en-US" sz="72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6690A5-33C1-49F5-B5E9-302AE002CFA0}"/>
              </a:ext>
            </a:extLst>
          </p:cNvPr>
          <p:cNvSpPr/>
          <p:nvPr/>
        </p:nvSpPr>
        <p:spPr>
          <a:xfrm>
            <a:off x="0" y="0"/>
            <a:ext cx="748145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FDB599-B8F9-4A7E-A54D-266A607E45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16863"/>
      </p:ext>
    </p:extLst>
  </p:cSld>
  <p:clrMapOvr>
    <a:masterClrMapping/>
  </p:clrMapOvr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774"/>
            <a:ext cx="10515600" cy="590839"/>
          </a:xfrm>
        </p:spPr>
        <p:txBody>
          <a:bodyPr>
            <a:normAutofit fontScale="90%"/>
          </a:bodyPr>
          <a:lstStyle/>
          <a:p>
            <a:r>
              <a:rPr lang="en-US" sz="4800" b="1" dirty="0">
                <a:solidFill>
                  <a:schemeClr val="accent2"/>
                </a:solidFill>
              </a:rPr>
              <a:t>Trends in Delivery for Pregnant Women (CDHS)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129326"/>
              </p:ext>
            </p:extLst>
          </p:nvPr>
        </p:nvGraphicFramePr>
        <p:xfrm>
          <a:off x="2320636" y="5165291"/>
          <a:ext cx="7848600" cy="152400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3635569">
                  <a:extLst>
                    <a:ext uri="{9D8B030D-6E8A-4147-A177-3AD203B41FA5}">
                      <a16:colId xmlns:a16="http://schemas.microsoft.com/office/drawing/2014/main" val="3730012118"/>
                    </a:ext>
                  </a:extLst>
                </a:gridCol>
                <a:gridCol w="1041058">
                  <a:extLst>
                    <a:ext uri="{9D8B030D-6E8A-4147-A177-3AD203B41FA5}">
                      <a16:colId xmlns:a16="http://schemas.microsoft.com/office/drawing/2014/main" val="1366836582"/>
                    </a:ext>
                  </a:extLst>
                </a:gridCol>
                <a:gridCol w="1008525">
                  <a:extLst>
                    <a:ext uri="{9D8B030D-6E8A-4147-A177-3AD203B41FA5}">
                      <a16:colId xmlns:a16="http://schemas.microsoft.com/office/drawing/2014/main" val="142685835"/>
                    </a:ext>
                  </a:extLst>
                </a:gridCol>
                <a:gridCol w="1073591">
                  <a:extLst>
                    <a:ext uri="{9D8B030D-6E8A-4147-A177-3AD203B41FA5}">
                      <a16:colId xmlns:a16="http://schemas.microsoft.com/office/drawing/2014/main" val="1768491134"/>
                    </a:ext>
                  </a:extLst>
                </a:gridCol>
                <a:gridCol w="1089857">
                  <a:extLst>
                    <a:ext uri="{9D8B030D-6E8A-4147-A177-3AD203B41FA5}">
                      <a16:colId xmlns:a16="http://schemas.microsoft.com/office/drawing/2014/main" val="3004614471"/>
                    </a:ext>
                  </a:extLst>
                </a:gridCol>
              </a:tblGrid>
              <a:tr h="268778">
                <a:tc>
                  <a:txBody>
                    <a:bodyPr/>
                    <a:lstStyle/>
                    <a:p>
                      <a:r>
                        <a:rPr lang="en-US" sz="1200" dirty="0"/>
                        <a:t>CDHS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594131"/>
                  </a:ext>
                </a:extLst>
              </a:tr>
              <a:tr h="268778">
                <a:tc>
                  <a:txBody>
                    <a:bodyPr/>
                    <a:lstStyle/>
                    <a:p>
                      <a:r>
                        <a:rPr lang="en-US" sz="1400" dirty="0"/>
                        <a:t>Delivery at Public</a:t>
                      </a:r>
                      <a:r>
                        <a:rPr lang="en-US" sz="1400" baseline="0%" dirty="0"/>
                        <a:t> health facility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43.9%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68.9%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406710"/>
                  </a:ext>
                </a:extLst>
              </a:tr>
              <a:tr h="268778">
                <a:tc>
                  <a:txBody>
                    <a:bodyPr/>
                    <a:lstStyle/>
                    <a:p>
                      <a:r>
                        <a:rPr lang="en-US" sz="1400" dirty="0"/>
                        <a:t>Delivery at Private  health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14.3%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19.2%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703987"/>
                  </a:ext>
                </a:extLst>
              </a:tr>
              <a:tr h="268778">
                <a:tc>
                  <a:txBody>
                    <a:bodyPr/>
                    <a:lstStyle/>
                    <a:p>
                      <a:r>
                        <a:rPr lang="en-US" sz="1400" dirty="0"/>
                        <a:t>Home</a:t>
                      </a:r>
                      <a:r>
                        <a:rPr lang="en-US" sz="1400" baseline="0%" dirty="0"/>
                        <a:t> deliveries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78.3%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45.4%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353102"/>
                  </a:ext>
                </a:extLst>
              </a:tr>
              <a:tr h="268778">
                <a:tc>
                  <a:txBody>
                    <a:bodyPr/>
                    <a:lstStyle/>
                    <a:p>
                      <a:r>
                        <a:rPr lang="en-US" sz="1400" dirty="0"/>
                        <a:t>Skilled</a:t>
                      </a:r>
                      <a:r>
                        <a:rPr lang="en-US" sz="1400" baseline="0%" dirty="0"/>
                        <a:t> Birth Attendants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43.8%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89.0%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3872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748145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35252220"/>
              </p:ext>
            </p:extLst>
          </p:nvPr>
        </p:nvGraphicFramePr>
        <p:xfrm>
          <a:off x="1108364" y="1249579"/>
          <a:ext cx="10383981" cy="3920403"/>
        </p:xfrm>
        <a:graphic>
          <a:graphicData uri="http://purl.oclc.org/ooxml/drawingml/chart">
            <c:chart xmlns:c="http://purl.oclc.org/ooxml/drawingml/chart" xmlns:r="http://purl.oclc.org/ooxml/officeDocument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10771008" y="1381412"/>
            <a:ext cx="721338" cy="414138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060864" y="1955728"/>
            <a:ext cx="1052946" cy="104847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699661" y="2002304"/>
            <a:ext cx="955965" cy="116847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595807" y="3066654"/>
            <a:ext cx="991468" cy="5654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068556"/>
      </p:ext>
    </p:extLst>
  </p:cSld>
  <p:clrMapOvr>
    <a:masterClrMapping/>
  </p:clrMapOvr>
</p:sld>
</file>

<file path=ppt/slides/slide2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8B08-7F1D-4823-A53D-49B3B4F9C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989"/>
          </a:xfrm>
        </p:spPr>
        <p:txBody>
          <a:bodyPr/>
          <a:lstStyle/>
          <a:p>
            <a:r>
              <a:rPr lang="en-US" b="1" dirty="0">
                <a:solidFill>
                  <a:schemeClr val="accent2"/>
                </a:solidFill>
              </a:rPr>
              <a:t>Capacity Building 	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0D87C2-B53D-4550-8B08-CCE4BB2EDD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227434"/>
              </p:ext>
            </p:extLst>
          </p:nvPr>
        </p:nvGraphicFramePr>
        <p:xfrm>
          <a:off x="2248987" y="1500052"/>
          <a:ext cx="7010400" cy="155448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3153">
                  <a:extLst>
                    <a:ext uri="{9D8B030D-6E8A-4147-A177-3AD203B41FA5}">
                      <a16:colId xmlns:a16="http://schemas.microsoft.com/office/drawing/2014/main" val="1537405444"/>
                    </a:ext>
                  </a:extLst>
                </a:gridCol>
                <a:gridCol w="2872047">
                  <a:extLst>
                    <a:ext uri="{9D8B030D-6E8A-4147-A177-3AD203B41FA5}">
                      <a16:colId xmlns:a16="http://schemas.microsoft.com/office/drawing/2014/main" val="367169314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8294070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957460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Pre-Training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Post-Training Assessment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441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Nurse and Midwives (38) </a:t>
                      </a:r>
                    </a:p>
                    <a:p>
                      <a:r>
                        <a:rPr lang="en-US" dirty="0"/>
                        <a:t>Conducted in 2 batches (Mar-Apr’23)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89.5%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70276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7721244-120D-4C0F-B38D-BB52602AD874}"/>
              </a:ext>
            </a:extLst>
          </p:cNvPr>
          <p:cNvSpPr txBox="1"/>
          <p:nvPr/>
        </p:nvSpPr>
        <p:spPr>
          <a:xfrm>
            <a:off x="2394857" y="3161211"/>
            <a:ext cx="5807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*Capacity building for the VHSGs planned during June, 2023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2F6D10-F66E-4AF3-AB45-0D6304C63262}"/>
              </a:ext>
            </a:extLst>
          </p:cNvPr>
          <p:cNvSpPr/>
          <p:nvPr/>
        </p:nvSpPr>
        <p:spPr>
          <a:xfrm>
            <a:off x="0" y="0"/>
            <a:ext cx="748145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255F2B-FEAA-4CE2-AC7D-B53E771BD6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4361"/>
      </p:ext>
    </p:extLst>
  </p:cSld>
  <p:clrMapOvr>
    <a:masterClrMapping/>
  </p:clrMapOvr>
</p:sld>
</file>

<file path=ppt/slides/slide2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E2571-8950-41B9-AD6F-320F65CAC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and 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4FEB6-4F4C-489F-B7B8-68788421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145" y="1609494"/>
            <a:ext cx="10515600" cy="4351338"/>
          </a:xfrm>
        </p:spPr>
        <p:txBody>
          <a:bodyPr/>
          <a:lstStyle/>
          <a:p>
            <a:r>
              <a:rPr lang="en-US" dirty="0"/>
              <a:t>Shared these findings with the respective Health Centers and Provincial Health Department Staff to improve the gaps.</a:t>
            </a:r>
          </a:p>
          <a:p>
            <a:r>
              <a:rPr lang="en-US" dirty="0"/>
              <a:t>Collecting the inputs from NMCHC and New Born Care Working Group to take the inputs.</a:t>
            </a:r>
          </a:p>
          <a:p>
            <a:r>
              <a:rPr lang="en-US" dirty="0"/>
              <a:t>Follow up with the health centers to fill the gaps (quarterly supervision visits).</a:t>
            </a:r>
          </a:p>
          <a:p>
            <a:r>
              <a:rPr lang="en-US" dirty="0"/>
              <a:t>Through monthly surveys with post-partum mothers the quality of services will be monitored and informed to the HC and PHD Staff.</a:t>
            </a:r>
          </a:p>
          <a:p>
            <a:r>
              <a:rPr lang="en-US" dirty="0"/>
              <a:t>Complete the End-line assessment by February, 2024.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FF552-6D79-4926-85E3-306023A647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7612C82-6A6A-4258-83F0-9801901D8601}"/>
              </a:ext>
            </a:extLst>
          </p:cNvPr>
          <p:cNvSpPr/>
          <p:nvPr/>
        </p:nvSpPr>
        <p:spPr>
          <a:xfrm>
            <a:off x="0" y="0"/>
            <a:ext cx="748145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238068"/>
      </p:ext>
    </p:extLst>
  </p:cSld>
  <p:clrMapOvr>
    <a:masterClrMapping/>
  </p:clrMapOvr>
</p:sld>
</file>

<file path=ppt/slides/slide2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383801-AC3B-4A64-A48F-C415B1228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727" y="3984683"/>
            <a:ext cx="6659072" cy="234529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1E705F-DCAC-40CC-96C1-68B0095905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2EEF0F-7CC4-41C0-A191-6DED43625F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40" y="40920"/>
            <a:ext cx="4632760" cy="202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89460"/>
      </p:ext>
    </p:extLst>
  </p:cSld>
  <p:clrMapOvr>
    <a:masterClrMapping/>
  </p:clrMapOvr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2"/>
                </a:solidFill>
              </a:rPr>
              <a:t>Breastfeeding Trends in Cambodia (CDHS)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87583" y="5745480"/>
          <a:ext cx="7765472" cy="914400"/>
        </p:xfrm>
        <a:graphic>
          <a:graphicData uri="http://purl.oclc.org/ooxml/drawingml/table">
            <a:tbl>
              <a:tblPr firstRow="1" bandRow="1">
                <a:tableStyleId>{9DCAF9ED-07DC-4A11-8D7F-57B35C25682E}</a:tableStyleId>
              </a:tblPr>
              <a:tblGrid>
                <a:gridCol w="4272061">
                  <a:extLst>
                    <a:ext uri="{9D8B030D-6E8A-4147-A177-3AD203B41FA5}">
                      <a16:colId xmlns:a16="http://schemas.microsoft.com/office/drawing/2014/main" val="1158585535"/>
                    </a:ext>
                  </a:extLst>
                </a:gridCol>
                <a:gridCol w="1108351">
                  <a:extLst>
                    <a:ext uri="{9D8B030D-6E8A-4147-A177-3AD203B41FA5}">
                      <a16:colId xmlns:a16="http://schemas.microsoft.com/office/drawing/2014/main" val="3177871995"/>
                    </a:ext>
                  </a:extLst>
                </a:gridCol>
                <a:gridCol w="771637">
                  <a:extLst>
                    <a:ext uri="{9D8B030D-6E8A-4147-A177-3AD203B41FA5}">
                      <a16:colId xmlns:a16="http://schemas.microsoft.com/office/drawing/2014/main" val="2348607315"/>
                    </a:ext>
                  </a:extLst>
                </a:gridCol>
                <a:gridCol w="883876">
                  <a:extLst>
                    <a:ext uri="{9D8B030D-6E8A-4147-A177-3AD203B41FA5}">
                      <a16:colId xmlns:a16="http://schemas.microsoft.com/office/drawing/2014/main" val="2115109960"/>
                    </a:ext>
                  </a:extLst>
                </a:gridCol>
                <a:gridCol w="729547">
                  <a:extLst>
                    <a:ext uri="{9D8B030D-6E8A-4147-A177-3AD203B41FA5}">
                      <a16:colId xmlns:a16="http://schemas.microsoft.com/office/drawing/2014/main" val="3762869860"/>
                    </a:ext>
                  </a:extLst>
                </a:gridCol>
              </a:tblGrid>
              <a:tr h="287713">
                <a:tc>
                  <a:txBody>
                    <a:bodyPr/>
                    <a:lstStyle/>
                    <a:p>
                      <a:r>
                        <a:rPr lang="en-US" sz="1400" dirty="0"/>
                        <a:t>Indicators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391512"/>
                  </a:ext>
                </a:extLst>
              </a:tr>
              <a:tr h="287713">
                <a:tc>
                  <a:txBody>
                    <a:bodyPr/>
                    <a:lstStyle/>
                    <a:p>
                      <a:r>
                        <a:rPr lang="en-US" sz="1400" dirty="0"/>
                        <a:t>Early initiation of breastfeeding (1 hour</a:t>
                      </a:r>
                      <a:r>
                        <a:rPr lang="en-US" sz="1400" baseline="0%" dirty="0"/>
                        <a:t> of birth)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65.8%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62.6%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003357"/>
                  </a:ext>
                </a:extLst>
              </a:tr>
              <a:tr h="287713">
                <a:tc>
                  <a:txBody>
                    <a:bodyPr/>
                    <a:lstStyle/>
                    <a:p>
                      <a:r>
                        <a:rPr lang="en-US" sz="1400" dirty="0"/>
                        <a:t>Exclusive breastfeeding (0-5</a:t>
                      </a:r>
                      <a:r>
                        <a:rPr lang="en-US" sz="1400" baseline="0%" dirty="0"/>
                        <a:t> months old)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60.0%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73.5%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65.2%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65534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748145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hart 7"/>
          <p:cNvGraphicFramePr/>
          <p:nvPr/>
        </p:nvGraphicFramePr>
        <p:xfrm>
          <a:off x="1574798" y="1371600"/>
          <a:ext cx="9966037" cy="4253345"/>
        </p:xfrm>
        <a:graphic>
          <a:graphicData uri="http://purl.oclc.org/ooxml/drawingml/chart">
            <c:chart xmlns:c="http://purl.oclc.org/ooxml/drawingml/chart" xmlns:r="http://purl.oclc.org/ooxml/officeDocument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2640708"/>
      </p:ext>
    </p:extLst>
  </p:cSld>
  <p:clrMapOvr>
    <a:masterClrMapping/>
  </p:clrMapOvr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59F43-7145-4168-AC0C-83ECAC116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3" y="304462"/>
            <a:ext cx="11140441" cy="877888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Promotion of Baby Friendly Health Centers </a:t>
            </a:r>
            <a:br>
              <a:rPr lang="en-US" sz="4000" b="1" dirty="0">
                <a:solidFill>
                  <a:schemeClr val="accent2"/>
                </a:solidFill>
              </a:rPr>
            </a:br>
            <a:r>
              <a:rPr lang="en-US" sz="4000" b="1" dirty="0" err="1">
                <a:solidFill>
                  <a:schemeClr val="accent2"/>
                </a:solidFill>
              </a:rPr>
              <a:t>Siem</a:t>
            </a:r>
            <a:r>
              <a:rPr lang="en-US" sz="4000" b="1" dirty="0">
                <a:solidFill>
                  <a:schemeClr val="accent2"/>
                </a:solidFill>
              </a:rPr>
              <a:t> Reap (</a:t>
            </a:r>
            <a:r>
              <a:rPr lang="en-US" sz="4000" b="1" dirty="0" err="1">
                <a:solidFill>
                  <a:schemeClr val="accent2"/>
                </a:solidFill>
              </a:rPr>
              <a:t>Varin</a:t>
            </a:r>
            <a:r>
              <a:rPr lang="en-US" sz="4000" b="1" dirty="0">
                <a:solidFill>
                  <a:schemeClr val="accent2"/>
                </a:solidFill>
              </a:rPr>
              <a:t> and </a:t>
            </a:r>
            <a:r>
              <a:rPr lang="en-US" sz="4000" b="1" dirty="0" err="1">
                <a:solidFill>
                  <a:schemeClr val="accent2"/>
                </a:solidFill>
              </a:rPr>
              <a:t>Puok</a:t>
            </a:r>
            <a:r>
              <a:rPr lang="en-US" sz="4000" b="1" dirty="0">
                <a:solidFill>
                  <a:schemeClr val="accent2"/>
                </a:solidFill>
              </a:rPr>
              <a:t> Districts)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84C724-75B3-4281-852A-BFB4649720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89D38BD5-AB47-49EC-82BE-B3DCE1165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990314"/>
              </p:ext>
            </p:extLst>
          </p:nvPr>
        </p:nvGraphicFramePr>
        <p:xfrm>
          <a:off x="282633" y="1489316"/>
          <a:ext cx="11764055" cy="5119302"/>
        </p:xfrm>
        <a:graphic>
          <a:graphicData uri="http://purl.oclc.org/ooxml/drawingml/diagram">
            <dgm:relIds xmlns:dgm="http://purl.oclc.org/ooxml/drawingml/diagram" xmlns:r="http://purl.oclc.org/ooxml/officeDocument/relationships" r:dm="rId3" r:lo="rId4" r:qs="rId5" r:cs="rId6"/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B4557E1B-38DE-4DE3-8B5B-D2F296A95F9F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507805" y="1913587"/>
            <a:ext cx="2053817" cy="137187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0A51086-AADA-4DA4-B045-BC73DBCA982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785488" y="1893516"/>
            <a:ext cx="1870217" cy="152690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7E1E6ED-66B3-4D38-A094-66BF894FE927}"/>
              </a:ext>
            </a:extLst>
          </p:cNvPr>
          <p:cNvSpPr txBox="1"/>
          <p:nvPr/>
        </p:nvSpPr>
        <p:spPr>
          <a:xfrm>
            <a:off x="871805" y="1544255"/>
            <a:ext cx="136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March, 2023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46F9BE4-0C43-4BC5-B171-017BCB2D67A1}"/>
              </a:ext>
            </a:extLst>
          </p:cNvPr>
          <p:cNvSpPr txBox="1"/>
          <p:nvPr/>
        </p:nvSpPr>
        <p:spPr>
          <a:xfrm>
            <a:off x="2828467" y="1443434"/>
            <a:ext cx="166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April, May 2023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9FD80E2-52CA-428A-B6F9-EF86BFAB0DF6}"/>
              </a:ext>
            </a:extLst>
          </p:cNvPr>
          <p:cNvSpPr txBox="1"/>
          <p:nvPr/>
        </p:nvSpPr>
        <p:spPr>
          <a:xfrm>
            <a:off x="5100824" y="1489316"/>
            <a:ext cx="1640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Apr’23 – Jan’24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A3A5D3D-9F1B-4E73-AC7F-6B5727DF9CD8}"/>
              </a:ext>
            </a:extLst>
          </p:cNvPr>
          <p:cNvSpPr txBox="1"/>
          <p:nvPr/>
        </p:nvSpPr>
        <p:spPr>
          <a:xfrm>
            <a:off x="7426244" y="1435502"/>
            <a:ext cx="1629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Feb’24- Mar’24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C57B21-AA3D-417D-A795-297AFB673FFF}"/>
              </a:ext>
            </a:extLst>
          </p:cNvPr>
          <p:cNvSpPr txBox="1"/>
          <p:nvPr/>
        </p:nvSpPr>
        <p:spPr>
          <a:xfrm>
            <a:off x="9785488" y="1524184"/>
            <a:ext cx="1653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Oct’24- Sept’27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C49024-D0BB-48E3-8425-90C85B9B85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0"/>
            <a:ext cx="12192000" cy="681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86593"/>
      </p:ext>
    </p:extLst>
  </p:cSld>
  <p:clrMapOvr>
    <a:masterClrMapping/>
  </p:clrMapOvr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8EEEE-B78A-484C-840F-EA20E3DA5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694" y="308155"/>
            <a:ext cx="10515600" cy="383020"/>
          </a:xfrm>
        </p:spPr>
        <p:txBody>
          <a:bodyPr>
            <a:normAutofit fontScale="90%"/>
          </a:bodyPr>
          <a:lstStyle/>
          <a:p>
            <a:pPr algn="ctr"/>
            <a:r>
              <a:rPr lang="en-US" b="1" dirty="0"/>
              <a:t>Step 1 </a:t>
            </a:r>
            <a:r>
              <a:rPr lang="en-GB" sz="4400" b="1" dirty="0">
                <a:effectLst/>
              </a:rPr>
              <a:t>Hospital Policies - </a:t>
            </a:r>
            <a:r>
              <a:rPr lang="en-US" b="1" dirty="0"/>
              <a:t>Facility Assessment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FB8FEBE-1C23-422B-9A30-A8C4FC55C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526191"/>
              </p:ext>
            </p:extLst>
          </p:nvPr>
        </p:nvGraphicFramePr>
        <p:xfrm>
          <a:off x="372688" y="827253"/>
          <a:ext cx="5622176" cy="283047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716279">
                  <a:extLst>
                    <a:ext uri="{9D8B030D-6E8A-4147-A177-3AD203B41FA5}">
                      <a16:colId xmlns:a16="http://schemas.microsoft.com/office/drawing/2014/main" val="303465561"/>
                    </a:ext>
                  </a:extLst>
                </a:gridCol>
                <a:gridCol w="3946274">
                  <a:extLst>
                    <a:ext uri="{9D8B030D-6E8A-4147-A177-3AD203B41FA5}">
                      <a16:colId xmlns:a16="http://schemas.microsoft.com/office/drawing/2014/main" val="454380314"/>
                    </a:ext>
                  </a:extLst>
                </a:gridCol>
                <a:gridCol w="959623">
                  <a:extLst>
                    <a:ext uri="{9D8B030D-6E8A-4147-A177-3AD203B41FA5}">
                      <a16:colId xmlns:a16="http://schemas.microsoft.com/office/drawing/2014/main" val="1849813584"/>
                    </a:ext>
                  </a:extLst>
                </a:gridCol>
              </a:tblGrid>
              <a:tr h="2843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r>
                        <a:rPr lang="en-US" sz="1600" u="none" strike="noStrike" dirty="0" err="1">
                          <a:effectLst/>
                        </a:rPr>
                        <a:t>S.No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Handwashing facilities and toilets for patients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Availability</a:t>
                      </a:r>
                      <a:endParaRPr lang="en-US" sz="16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extLst>
                  <a:ext uri="{0D108BD9-81ED-4DB2-BD59-A6C34878D82A}">
                    <a16:rowId xmlns:a16="http://schemas.microsoft.com/office/drawing/2014/main" val="149119803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Presence of at least one sink for washing hands in the room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3354912495"/>
                  </a:ext>
                </a:extLst>
              </a:tr>
              <a:tr h="213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HCs with the availability of sinks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92361557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2a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HCs with the availability of sinks in clean condition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3519750162"/>
                  </a:ext>
                </a:extLst>
              </a:tr>
              <a:tr h="2843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Sinks with continuous supply of clean, running water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2024096555"/>
                  </a:ext>
                </a:extLst>
              </a:tr>
              <a:tr h="213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HCs with the availability of soap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4049898407"/>
                  </a:ext>
                </a:extLst>
              </a:tr>
              <a:tr h="3319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>
                          <a:effectLst/>
                        </a:rPr>
                        <a:t>2d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HCs having hand dryer or single-use towel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Nil 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539454457"/>
                  </a:ext>
                </a:extLst>
              </a:tr>
              <a:tr h="20814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HCs with clean and well functioning toilets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68" marR="3268" marT="3268" marB="0" anchor="b"/>
                </a:tc>
                <a:extLst>
                  <a:ext uri="{0D108BD9-81ED-4DB2-BD59-A6C34878D82A}">
                    <a16:rowId xmlns:a16="http://schemas.microsoft.com/office/drawing/2014/main" val="2490354944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96B32AD8-4387-42AE-A5F5-24D9BBB558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824106"/>
              </p:ext>
            </p:extLst>
          </p:nvPr>
        </p:nvGraphicFramePr>
        <p:xfrm>
          <a:off x="372688" y="4266466"/>
          <a:ext cx="5105399" cy="2236475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792593">
                  <a:extLst>
                    <a:ext uri="{9D8B030D-6E8A-4147-A177-3AD203B41FA5}">
                      <a16:colId xmlns:a16="http://schemas.microsoft.com/office/drawing/2014/main" val="2487696014"/>
                    </a:ext>
                  </a:extLst>
                </a:gridCol>
                <a:gridCol w="3132399">
                  <a:extLst>
                    <a:ext uri="{9D8B030D-6E8A-4147-A177-3AD203B41FA5}">
                      <a16:colId xmlns:a16="http://schemas.microsoft.com/office/drawing/2014/main" val="1816134709"/>
                    </a:ext>
                  </a:extLst>
                </a:gridCol>
                <a:gridCol w="1180407">
                  <a:extLst>
                    <a:ext uri="{9D8B030D-6E8A-4147-A177-3AD203B41FA5}">
                      <a16:colId xmlns:a16="http://schemas.microsoft.com/office/drawing/2014/main" val="4255848771"/>
                    </a:ext>
                  </a:extLst>
                </a:gridCol>
              </a:tblGrid>
              <a:tr h="432896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u="none" strike="noStrike" kern="1200" dirty="0" err="1">
                          <a:solidFill>
                            <a:schemeClr val="lt1"/>
                          </a:solidFill>
                          <a:effectLst/>
                        </a:rPr>
                        <a:t>S.No</a:t>
                      </a:r>
                      <a:endParaRPr 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Newborn Resuscitation Area</a:t>
                      </a:r>
                      <a:endParaRPr 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Availability</a:t>
                      </a:r>
                      <a:endParaRPr 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34563"/>
                  </a:ext>
                </a:extLst>
              </a:tr>
              <a:tr h="5619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Delivery beds have a resuscitation area available within 2 m?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8729708"/>
                  </a:ext>
                </a:extLst>
              </a:tr>
              <a:tr h="3762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with clean and dry resuscitation areas  available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8197614"/>
                  </a:ext>
                </a:extLst>
              </a:tr>
              <a:tr h="7476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which have newborn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Ambu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bag and mask available (3 are old in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Varin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Cha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Chhouk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and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Sorsorsdom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27852132"/>
                  </a:ext>
                </a:extLst>
              </a:tr>
            </a:tbl>
          </a:graphicData>
        </a:graphic>
      </p:graphicFrame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777644C1-8EF9-49D8-B721-B0B7AC626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180261"/>
              </p:ext>
            </p:extLst>
          </p:nvPr>
        </p:nvGraphicFramePr>
        <p:xfrm>
          <a:off x="6096000" y="827253"/>
          <a:ext cx="5804709" cy="395859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573577">
                  <a:extLst>
                    <a:ext uri="{9D8B030D-6E8A-4147-A177-3AD203B41FA5}">
                      <a16:colId xmlns:a16="http://schemas.microsoft.com/office/drawing/2014/main" val="4053352709"/>
                    </a:ext>
                  </a:extLst>
                </a:gridCol>
                <a:gridCol w="4133851">
                  <a:extLst>
                    <a:ext uri="{9D8B030D-6E8A-4147-A177-3AD203B41FA5}">
                      <a16:colId xmlns:a16="http://schemas.microsoft.com/office/drawing/2014/main" val="1180898363"/>
                    </a:ext>
                  </a:extLst>
                </a:gridCol>
                <a:gridCol w="1097281">
                  <a:extLst>
                    <a:ext uri="{9D8B030D-6E8A-4147-A177-3AD203B41FA5}">
                      <a16:colId xmlns:a16="http://schemas.microsoft.com/office/drawing/2014/main" val="468013920"/>
                    </a:ext>
                  </a:extLst>
                </a:gridCol>
              </a:tblGrid>
              <a:tr h="199709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 </a:t>
                      </a:r>
                      <a:r>
                        <a:rPr lang="en-US" sz="1600" b="1" u="none" strike="noStrike" kern="1200" dirty="0" err="1">
                          <a:solidFill>
                            <a:schemeClr val="lt1"/>
                          </a:solidFill>
                          <a:effectLst/>
                        </a:rPr>
                        <a:t>S.No</a:t>
                      </a:r>
                      <a:endParaRPr 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Supplies and consumables  </a:t>
                      </a:r>
                      <a:endParaRPr 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u="none" strike="noStrike" kern="1200" dirty="0">
                          <a:solidFill>
                            <a:schemeClr val="lt1"/>
                          </a:solidFill>
                          <a:effectLst/>
                        </a:rPr>
                        <a:t> Availability</a:t>
                      </a:r>
                      <a:endParaRPr lang="en-US" sz="16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7182033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which has the surfaces free of clutter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70541562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using new garbage bags used for each delivery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41823954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using sharp disposal boxes available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106430"/>
                  </a:ext>
                </a:extLst>
              </a:tr>
              <a:tr h="25408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with at least 1.5 meters inter-bed space </a:t>
                      </a:r>
                      <a:r>
                        <a:rPr lang="en-US" sz="1600" b="0" u="none" strike="noStrike" dirty="0" err="1">
                          <a:solidFill>
                            <a:srgbClr val="0D0D0D"/>
                          </a:solidFill>
                          <a:effectLst/>
                        </a:rPr>
                        <a:t>Lvea</a:t>
                      </a:r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 </a:t>
                      </a:r>
                      <a:r>
                        <a:rPr lang="en-US" sz="1600" b="0" u="none" strike="noStrike" dirty="0" err="1">
                          <a:solidFill>
                            <a:srgbClr val="0D0D0D"/>
                          </a:solidFill>
                          <a:effectLst/>
                        </a:rPr>
                        <a:t>Kring</a:t>
                      </a:r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, Cha </a:t>
                      </a:r>
                      <a:r>
                        <a:rPr lang="en-US" sz="1600" b="0" u="none" strike="noStrike" dirty="0" err="1">
                          <a:solidFill>
                            <a:srgbClr val="0D0D0D"/>
                          </a:solidFill>
                          <a:effectLst/>
                        </a:rPr>
                        <a:t>Chuok</a:t>
                      </a:r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, </a:t>
                      </a:r>
                      <a:r>
                        <a:rPr lang="en-US" sz="1600" b="0" u="none" strike="noStrike" dirty="0" err="1">
                          <a:solidFill>
                            <a:srgbClr val="0D0D0D"/>
                          </a:solidFill>
                          <a:effectLst/>
                        </a:rPr>
                        <a:t>Sonsorsdom</a:t>
                      </a:r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, </a:t>
                      </a:r>
                      <a:r>
                        <a:rPr lang="en-US" sz="1600" b="0" u="none" strike="noStrike" dirty="0" err="1">
                          <a:solidFill>
                            <a:srgbClr val="0D0D0D"/>
                          </a:solidFill>
                          <a:effectLst/>
                        </a:rPr>
                        <a:t>Damnak</a:t>
                      </a:r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 </a:t>
                      </a:r>
                      <a:r>
                        <a:rPr lang="en-US" sz="1600" b="0" u="none" strike="noStrike" dirty="0" err="1">
                          <a:solidFill>
                            <a:srgbClr val="0D0D0D"/>
                          </a:solidFill>
                          <a:effectLst/>
                        </a:rPr>
                        <a:t>Slanh</a:t>
                      </a:r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 (only one bed)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8143751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HCs with clean thermometers and stethoscopes and used for each patient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62025161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with color coded bins and waste management.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20912934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with Personal protection equipment (PPE) for standard precaution (Cha </a:t>
                      </a:r>
                      <a:r>
                        <a:rPr lang="en-US" sz="16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Chhouk</a:t>
                      </a:r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HC does not have it)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06787024"/>
                  </a:ext>
                </a:extLst>
              </a:tr>
              <a:tr h="1997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HCs with PPE for droplet precautions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u="none" strike="noStrike" dirty="0">
                          <a:solidFill>
                            <a:srgbClr val="0D0D0D"/>
                          </a:solidFill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53901863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090051A-DF97-46B1-8F7C-9ACAA73B0BC5}"/>
              </a:ext>
            </a:extLst>
          </p:cNvPr>
          <p:cNvSpPr txBox="1"/>
          <p:nvPr/>
        </p:nvSpPr>
        <p:spPr>
          <a:xfrm>
            <a:off x="5896494" y="5227103"/>
            <a:ext cx="5967845" cy="12003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None of the HC had baby food company materials visible (posters, brochures, stickers, painted walls, logo on baby's name board/bed/towel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etc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), infant formula and or feeding bottle visible in the ward.</a:t>
            </a:r>
            <a:r>
              <a:rPr lang="en-US" dirty="0"/>
              <a:t>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9E2BAFE-BB7E-429A-AD96-12337C623933}"/>
              </a:ext>
            </a:extLst>
          </p:cNvPr>
          <p:cNvSpPr/>
          <p:nvPr/>
        </p:nvSpPr>
        <p:spPr>
          <a:xfrm>
            <a:off x="5264298" y="2806548"/>
            <a:ext cx="457233" cy="3633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39300D-0A60-4582-8097-FD7D7E6887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27FF05AB-F5F6-4E21-B7CA-037CE4E94541}"/>
              </a:ext>
            </a:extLst>
          </p:cNvPr>
          <p:cNvSpPr/>
          <p:nvPr/>
        </p:nvSpPr>
        <p:spPr>
          <a:xfrm>
            <a:off x="11086357" y="4169439"/>
            <a:ext cx="457233" cy="3633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91B0883-592D-4696-9700-EA46D60FE7BA}"/>
              </a:ext>
            </a:extLst>
          </p:cNvPr>
          <p:cNvSpPr/>
          <p:nvPr/>
        </p:nvSpPr>
        <p:spPr>
          <a:xfrm>
            <a:off x="11086356" y="2988234"/>
            <a:ext cx="457233" cy="3633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98998"/>
      </p:ext>
    </p:extLst>
  </p:cSld>
  <p:clrMapOvr>
    <a:masterClrMapping/>
  </p:clrMapOvr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BC83-7F14-405A-B104-94A6FB6C0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760527" cy="250017"/>
          </a:xfrm>
        </p:spPr>
        <p:txBody>
          <a:bodyPr>
            <a:normAutofit fontScale="90%"/>
          </a:bodyPr>
          <a:lstStyle/>
          <a:p>
            <a:r>
              <a:rPr lang="en-US" b="1" dirty="0"/>
              <a:t>Step 2 – Staff Competency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1110C-2F61-429C-84BC-3D53CD8A2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EF1E2BA-63F2-42A1-BED4-A89C4E5298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26487"/>
              </p:ext>
            </p:extLst>
          </p:nvPr>
        </p:nvGraphicFramePr>
        <p:xfrm>
          <a:off x="368533" y="1279763"/>
          <a:ext cx="5573683" cy="4502244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18322">
                  <a:extLst>
                    <a:ext uri="{9D8B030D-6E8A-4147-A177-3AD203B41FA5}">
                      <a16:colId xmlns:a16="http://schemas.microsoft.com/office/drawing/2014/main" val="3643798032"/>
                    </a:ext>
                  </a:extLst>
                </a:gridCol>
                <a:gridCol w="2913050">
                  <a:extLst>
                    <a:ext uri="{9D8B030D-6E8A-4147-A177-3AD203B41FA5}">
                      <a16:colId xmlns:a16="http://schemas.microsoft.com/office/drawing/2014/main" val="1883203112"/>
                    </a:ext>
                  </a:extLst>
                </a:gridCol>
                <a:gridCol w="936718">
                  <a:extLst>
                    <a:ext uri="{9D8B030D-6E8A-4147-A177-3AD203B41FA5}">
                      <a16:colId xmlns:a16="http://schemas.microsoft.com/office/drawing/2014/main" val="3576760028"/>
                    </a:ext>
                  </a:extLst>
                </a:gridCol>
                <a:gridCol w="1105593">
                  <a:extLst>
                    <a:ext uri="{9D8B030D-6E8A-4147-A177-3AD203B41FA5}">
                      <a16:colId xmlns:a16="http://schemas.microsoft.com/office/drawing/2014/main" val="3587501719"/>
                    </a:ext>
                  </a:extLst>
                </a:gridCol>
              </a:tblGrid>
              <a:tr h="62204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Thematic Area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Average Score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Maximum Score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22783"/>
                  </a:ext>
                </a:extLst>
              </a:tr>
              <a:tr h="79115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Take appropriate steps to help the mother to breastfeed in the first hour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8.1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040651"/>
                  </a:ext>
                </a:extLst>
              </a:tr>
              <a:tr h="6271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Help mothers to breastfeed before leaving the health center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3.8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36176"/>
                  </a:ext>
                </a:extLst>
              </a:tr>
              <a:tr h="7032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Advise mothers on the importance of first breastfeeding (colostrum)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13.8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90187828"/>
                  </a:ext>
                </a:extLst>
              </a:tr>
              <a:tr h="5661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Advise mothers on exclusive breastfeeding 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6.4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41087232"/>
                  </a:ext>
                </a:extLst>
              </a:tr>
              <a:tr h="56618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Before leaving the health center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23.6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9553216"/>
                  </a:ext>
                </a:extLst>
              </a:tr>
              <a:tr h="566182"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55.5%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83442133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80620E3-D422-4BCA-9547-9009A13F8C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672856"/>
              </p:ext>
            </p:extLst>
          </p:nvPr>
        </p:nvGraphicFramePr>
        <p:xfrm>
          <a:off x="6520987" y="1338001"/>
          <a:ext cx="5411584" cy="444217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38660">
                  <a:extLst>
                    <a:ext uri="{9D8B030D-6E8A-4147-A177-3AD203B41FA5}">
                      <a16:colId xmlns:a16="http://schemas.microsoft.com/office/drawing/2014/main" val="3643798032"/>
                    </a:ext>
                  </a:extLst>
                </a:gridCol>
                <a:gridCol w="2785841">
                  <a:extLst>
                    <a:ext uri="{9D8B030D-6E8A-4147-A177-3AD203B41FA5}">
                      <a16:colId xmlns:a16="http://schemas.microsoft.com/office/drawing/2014/main" val="1883203112"/>
                    </a:ext>
                  </a:extLst>
                </a:gridCol>
                <a:gridCol w="898118">
                  <a:extLst>
                    <a:ext uri="{9D8B030D-6E8A-4147-A177-3AD203B41FA5}">
                      <a16:colId xmlns:a16="http://schemas.microsoft.com/office/drawing/2014/main" val="3576760028"/>
                    </a:ext>
                  </a:extLst>
                </a:gridCol>
                <a:gridCol w="1088965">
                  <a:extLst>
                    <a:ext uri="{9D8B030D-6E8A-4147-A177-3AD203B41FA5}">
                      <a16:colId xmlns:a16="http://schemas.microsoft.com/office/drawing/2014/main" val="3587501719"/>
                    </a:ext>
                  </a:extLst>
                </a:gridCol>
              </a:tblGrid>
              <a:tr h="64704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>
                          <a:solidFill>
                            <a:schemeClr val="bg1"/>
                          </a:solidFill>
                        </a:rPr>
                        <a:t>S.No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Thematic Area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Average Score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Maximum Score 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722783"/>
                  </a:ext>
                </a:extLst>
              </a:tr>
              <a:tr h="78696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General and Breast Examination </a:t>
                      </a:r>
                      <a:endParaRPr lang="en-US" sz="16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5.8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040651"/>
                  </a:ext>
                </a:extLst>
              </a:tr>
              <a:tr h="6523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Observe breastfeeding and express breast-milk </a:t>
                      </a:r>
                      <a:endParaRPr lang="en-US" sz="16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9.1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36176"/>
                  </a:ext>
                </a:extLst>
              </a:tr>
              <a:tr h="588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Breastfeeding counseling </a:t>
                      </a:r>
                      <a:endParaRPr lang="en-US" sz="16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13.7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90187828"/>
                  </a:ext>
                </a:extLst>
              </a:tr>
              <a:tr h="588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Maternal Nutrition Counseling </a:t>
                      </a:r>
                      <a:endParaRPr lang="en-US" sz="1600" b="1" i="0" u="none" strike="noStrike" dirty="0">
                        <a:solidFill>
                          <a:srgbClr val="0D0D0D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6.4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41087232"/>
                  </a:ext>
                </a:extLst>
              </a:tr>
              <a:tr h="588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Treatment and next steps</a:t>
                      </a:r>
                      <a:endParaRPr lang="en-US" sz="1600" b="1" i="0" u="none" strike="noStrike" dirty="0">
                        <a:solidFill>
                          <a:srgbClr val="0D0D0D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59553216"/>
                  </a:ext>
                </a:extLst>
              </a:tr>
              <a:tr h="588942"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39.1%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8344213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A2733DD-9B21-47E4-B273-5D64B6A57065}"/>
              </a:ext>
            </a:extLst>
          </p:cNvPr>
          <p:cNvSpPr txBox="1"/>
          <p:nvPr/>
        </p:nvSpPr>
        <p:spPr>
          <a:xfrm>
            <a:off x="464128" y="941209"/>
            <a:ext cx="60973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/>
              <a:t>Early Initiation of Breast Feeding and Exclusive Breastfeeding</a:t>
            </a:r>
            <a:endParaRPr lang="en-US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D375C99-08D4-42D6-86DC-29383D504EEB}"/>
              </a:ext>
            </a:extLst>
          </p:cNvPr>
          <p:cNvSpPr txBox="1"/>
          <p:nvPr/>
        </p:nvSpPr>
        <p:spPr>
          <a:xfrm>
            <a:off x="368533" y="5989137"/>
            <a:ext cx="1163914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Endline</a:t>
            </a:r>
            <a:r>
              <a:rPr lang="en-US" sz="1800" dirty="0">
                <a:solidFill>
                  <a:srgbClr val="000000"/>
                </a:solidFill>
                <a:effectLst/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Assessment: Percentage of Health Center staff who scored more than 80% in each of final competency assessment</a:t>
            </a:r>
            <a:endParaRPr lang="en-US" sz="1600" b="1" dirty="0"/>
          </a:p>
          <a:p>
            <a:pPr algn="ctr"/>
            <a:r>
              <a:rPr lang="en-US" sz="1600" b="1" dirty="0"/>
              <a:t>15 HC staff in Pouk district and 6 HC staff in </a:t>
            </a:r>
            <a:r>
              <a:rPr lang="en-US" sz="1600" b="1" dirty="0" err="1"/>
              <a:t>Varin</a:t>
            </a:r>
            <a:r>
              <a:rPr lang="en-US" sz="1600" b="1" dirty="0"/>
              <a:t> district, conducted during March, 2023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84AE21-B50E-4DE5-AD14-B7ECB7795D47}"/>
              </a:ext>
            </a:extLst>
          </p:cNvPr>
          <p:cNvSpPr txBox="1"/>
          <p:nvPr/>
        </p:nvSpPr>
        <p:spPr>
          <a:xfrm>
            <a:off x="6512625" y="724107"/>
            <a:ext cx="50586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Breast condition and expression of breast milk, storage and cup-feeding </a:t>
            </a:r>
            <a:endParaRPr lang="en-US" sz="16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076585-B750-4E18-9D8C-3898F4894D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F2D5DF3C-C00C-4444-87FE-25A38EC4D307}"/>
              </a:ext>
            </a:extLst>
          </p:cNvPr>
          <p:cNvSpPr/>
          <p:nvPr/>
        </p:nvSpPr>
        <p:spPr>
          <a:xfrm>
            <a:off x="10050036" y="5129445"/>
            <a:ext cx="670215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4660282-C5C9-42A1-8C8B-B39FF5354840}"/>
              </a:ext>
            </a:extLst>
          </p:cNvPr>
          <p:cNvSpPr/>
          <p:nvPr/>
        </p:nvSpPr>
        <p:spPr>
          <a:xfrm>
            <a:off x="4046039" y="5129446"/>
            <a:ext cx="613047" cy="43196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59621"/>
      </p:ext>
    </p:extLst>
  </p:cSld>
  <p:clrMapOvr>
    <a:masterClrMapping/>
  </p:clrMapOvr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E3F42-F232-4DBF-862B-301CC09A610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</a:rPr>
              <a:t>Baseline Assessment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Survey with Post-Partum Mothers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412EA-15DD-4579-9AEB-34692F6B78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/>
              <a:t>The rest of the steps were assessed using a Survey with Post Partum Mothers (within 30 days of delivery)</a:t>
            </a:r>
          </a:p>
          <a:p>
            <a:pPr algn="r"/>
            <a:r>
              <a:rPr lang="en-US" dirty="0"/>
              <a:t>Kobo tool was used to enter the data.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7CBE49-F87F-4967-B155-B41EF8A8C6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813043"/>
      </p:ext>
    </p:extLst>
  </p:cSld>
  <p:clrMapOvr>
    <a:masterClrMapping/>
  </p:clrMapOvr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041F6-F767-4A25-B3BF-1A89C691D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460"/>
            <a:ext cx="10515600" cy="369332"/>
          </a:xfrm>
        </p:spPr>
        <p:txBody>
          <a:bodyPr>
            <a:normAutofit fontScale="90%"/>
          </a:bodyPr>
          <a:lstStyle/>
          <a:p>
            <a:pPr algn="ctr"/>
            <a:r>
              <a:rPr lang="en-US" b="1" dirty="0"/>
              <a:t>Basic Profile of the Survey Respondents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922830A-EFC4-422E-947C-6296F674AA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739992"/>
              </p:ext>
            </p:extLst>
          </p:nvPr>
        </p:nvGraphicFramePr>
        <p:xfrm>
          <a:off x="655549" y="1199824"/>
          <a:ext cx="4232335" cy="3430434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2902298">
                  <a:extLst>
                    <a:ext uri="{9D8B030D-6E8A-4147-A177-3AD203B41FA5}">
                      <a16:colId xmlns:a16="http://schemas.microsoft.com/office/drawing/2014/main" val="186271563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3052534645"/>
                    </a:ext>
                  </a:extLst>
                </a:gridCol>
              </a:tblGrid>
              <a:tr h="3850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Respondents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333714"/>
                  </a:ext>
                </a:extLst>
              </a:tr>
              <a:tr h="665084">
                <a:tc>
                  <a:txBody>
                    <a:bodyPr/>
                    <a:lstStyle/>
                    <a:p>
                      <a:r>
                        <a:rPr lang="en-US" sz="1600" dirty="0"/>
                        <a:t>Total No. of mothers surveyed (within 30 days of delivery)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850845"/>
                  </a:ext>
                </a:extLst>
              </a:tr>
              <a:tr h="385049">
                <a:tc>
                  <a:txBody>
                    <a:bodyPr/>
                    <a:lstStyle/>
                    <a:p>
                      <a:r>
                        <a:rPr lang="en-US" sz="1600" dirty="0"/>
                        <a:t>Mean Age of the respondents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24.3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0054"/>
                  </a:ext>
                </a:extLst>
              </a:tr>
              <a:tr h="665084">
                <a:tc>
                  <a:txBody>
                    <a:bodyPr/>
                    <a:lstStyle/>
                    <a:p>
                      <a:r>
                        <a:rPr lang="en-US" sz="1600" dirty="0"/>
                        <a:t>Average number of live children including the newborn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901393"/>
                  </a:ext>
                </a:extLst>
              </a:tr>
              <a:tr h="665084">
                <a:tc>
                  <a:txBody>
                    <a:bodyPr/>
                    <a:lstStyle/>
                    <a:p>
                      <a:r>
                        <a:rPr lang="en-US" sz="1600" dirty="0"/>
                        <a:t>Average age of the baby (in days)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64124"/>
                  </a:ext>
                </a:extLst>
              </a:tr>
              <a:tr h="665084">
                <a:tc>
                  <a:txBody>
                    <a:bodyPr/>
                    <a:lstStyle/>
                    <a:p>
                      <a:r>
                        <a:rPr lang="en-US" sz="1600" dirty="0"/>
                        <a:t>Average weight of the new born babies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2916.9 kg</a:t>
                      </a:r>
                    </a:p>
                    <a:p>
                      <a:pPr algn="r"/>
                      <a:r>
                        <a:rPr lang="en-US" sz="1600" dirty="0"/>
                        <a:t>(2.9kg)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607882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25C222E-9118-4699-85B5-91D8DF101D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543080"/>
              </p:ext>
            </p:extLst>
          </p:nvPr>
        </p:nvGraphicFramePr>
        <p:xfrm>
          <a:off x="6772102" y="1058079"/>
          <a:ext cx="3972098" cy="167640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1556825">
                  <a:extLst>
                    <a:ext uri="{9D8B030D-6E8A-4147-A177-3AD203B41FA5}">
                      <a16:colId xmlns:a16="http://schemas.microsoft.com/office/drawing/2014/main" val="186271563"/>
                    </a:ext>
                  </a:extLst>
                </a:gridCol>
                <a:gridCol w="1199532">
                  <a:extLst>
                    <a:ext uri="{9D8B030D-6E8A-4147-A177-3AD203B41FA5}">
                      <a16:colId xmlns:a16="http://schemas.microsoft.com/office/drawing/2014/main" val="3052534645"/>
                    </a:ext>
                  </a:extLst>
                </a:gridCol>
                <a:gridCol w="1215741">
                  <a:extLst>
                    <a:ext uri="{9D8B030D-6E8A-4147-A177-3AD203B41FA5}">
                      <a16:colId xmlns:a16="http://schemas.microsoft.com/office/drawing/2014/main" val="1286162408"/>
                    </a:ext>
                  </a:extLst>
                </a:gridCol>
              </a:tblGrid>
              <a:tr h="331079">
                <a:tc>
                  <a:txBody>
                    <a:bodyPr/>
                    <a:lstStyle/>
                    <a:p>
                      <a:r>
                        <a:rPr lang="en-US" sz="1600" dirty="0"/>
                        <a:t>Districts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333714"/>
                  </a:ext>
                </a:extLst>
              </a:tr>
              <a:tr h="331079">
                <a:tc>
                  <a:txBody>
                    <a:bodyPr/>
                    <a:lstStyle/>
                    <a:p>
                      <a:r>
                        <a:rPr lang="en-US" sz="1600" dirty="0" err="1"/>
                        <a:t>Varin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60.40%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850845"/>
                  </a:ext>
                </a:extLst>
              </a:tr>
              <a:tr h="331079">
                <a:tc>
                  <a:txBody>
                    <a:bodyPr/>
                    <a:lstStyle/>
                    <a:p>
                      <a:r>
                        <a:rPr lang="en-US" sz="1600" dirty="0" err="1"/>
                        <a:t>Puok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35.40%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10054"/>
                  </a:ext>
                </a:extLst>
              </a:tr>
              <a:tr h="331079">
                <a:tc>
                  <a:txBody>
                    <a:bodyPr/>
                    <a:lstStyle/>
                    <a:p>
                      <a:r>
                        <a:rPr lang="en-US" sz="1600" dirty="0"/>
                        <a:t>Angkor Chum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4.20%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3774487"/>
                  </a:ext>
                </a:extLst>
              </a:tr>
              <a:tr h="331079">
                <a:tc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53794"/>
                  </a:ext>
                </a:extLst>
              </a:tr>
            </a:tbl>
          </a:graphicData>
        </a:graphic>
      </p:graphicFrame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21BACABD-1395-459A-BAF2-1ED16FCB4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298966"/>
              </p:ext>
            </p:extLst>
          </p:nvPr>
        </p:nvGraphicFramePr>
        <p:xfrm>
          <a:off x="6029498" y="3355220"/>
          <a:ext cx="5957204" cy="332232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559421">
                  <a:extLst>
                    <a:ext uri="{9D8B030D-6E8A-4147-A177-3AD203B41FA5}">
                      <a16:colId xmlns:a16="http://schemas.microsoft.com/office/drawing/2014/main" val="800355236"/>
                    </a:ext>
                  </a:extLst>
                </a:gridCol>
                <a:gridCol w="1465326">
                  <a:extLst>
                    <a:ext uri="{9D8B030D-6E8A-4147-A177-3AD203B41FA5}">
                      <a16:colId xmlns:a16="http://schemas.microsoft.com/office/drawing/2014/main" val="1715318874"/>
                    </a:ext>
                  </a:extLst>
                </a:gridCol>
                <a:gridCol w="815867">
                  <a:extLst>
                    <a:ext uri="{9D8B030D-6E8A-4147-A177-3AD203B41FA5}">
                      <a16:colId xmlns:a16="http://schemas.microsoft.com/office/drawing/2014/main" val="3780739090"/>
                    </a:ext>
                  </a:extLst>
                </a:gridCol>
                <a:gridCol w="1346570">
                  <a:extLst>
                    <a:ext uri="{9D8B030D-6E8A-4147-A177-3AD203B41FA5}">
                      <a16:colId xmlns:a16="http://schemas.microsoft.com/office/drawing/2014/main" val="4101725451"/>
                    </a:ext>
                  </a:extLst>
                </a:gridCol>
                <a:gridCol w="1770020">
                  <a:extLst>
                    <a:ext uri="{9D8B030D-6E8A-4147-A177-3AD203B41FA5}">
                      <a16:colId xmlns:a16="http://schemas.microsoft.com/office/drawing/2014/main" val="3918407355"/>
                    </a:ext>
                  </a:extLst>
                </a:gridCol>
              </a:tblGrid>
              <a:tr h="237041">
                <a:tc>
                  <a:txBody>
                    <a:bodyPr/>
                    <a:lstStyle/>
                    <a:p>
                      <a:r>
                        <a:rPr lang="en-US" sz="1400" dirty="0" err="1"/>
                        <a:t>S.No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Districts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S.No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Health Centers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Mothers Interviewed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465101"/>
                  </a:ext>
                </a:extLst>
              </a:tr>
              <a:tr h="213458">
                <a:tc rowSpan="4">
                  <a:txBody>
                    <a:bodyPr/>
                    <a:lstStyle/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 err="1"/>
                        <a:t>Varin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Varin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503656"/>
                  </a:ext>
                </a:extLst>
              </a:tr>
              <a:tr h="2134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Brasat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590708"/>
                  </a:ext>
                </a:extLst>
              </a:tr>
              <a:tr h="2134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Svaysor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274220"/>
                  </a:ext>
                </a:extLst>
              </a:tr>
              <a:tr h="2134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Lvea</a:t>
                      </a:r>
                      <a:r>
                        <a:rPr lang="en-US" sz="1600" dirty="0"/>
                        <a:t> Krang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689385"/>
                  </a:ext>
                </a:extLst>
              </a:tr>
              <a:tr h="213458">
                <a:tc rowSpan="3">
                  <a:txBody>
                    <a:bodyPr/>
                    <a:lstStyle/>
                    <a:p>
                      <a:endParaRPr lang="en-US" sz="1600" dirty="0"/>
                    </a:p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1600" dirty="0"/>
                    </a:p>
                    <a:p>
                      <a:r>
                        <a:rPr lang="en-US" sz="1600" dirty="0" err="1"/>
                        <a:t>Puok</a:t>
                      </a:r>
                      <a:r>
                        <a:rPr lang="en-US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Sasar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Sdam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9949958"/>
                  </a:ext>
                </a:extLst>
              </a:tr>
              <a:tr h="2134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Yeang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968382"/>
                  </a:ext>
                </a:extLst>
              </a:tr>
              <a:tr h="21345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Prey </a:t>
                      </a:r>
                      <a:r>
                        <a:rPr lang="en-US" sz="1600" dirty="0" err="1"/>
                        <a:t>Chrouk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574064"/>
                  </a:ext>
                </a:extLst>
              </a:tr>
              <a:tr h="213458"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Angkor Chum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/>
                        <a:t>Khdeyrun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833085"/>
                  </a:ext>
                </a:extLst>
              </a:tr>
              <a:tr h="213458">
                <a:tc gridSpan="3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6155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72E6B66-1BDA-4B7C-954F-314C4C52C23F}"/>
              </a:ext>
            </a:extLst>
          </p:cNvPr>
          <p:cNvSpPr txBox="1"/>
          <p:nvPr/>
        </p:nvSpPr>
        <p:spPr>
          <a:xfrm>
            <a:off x="6582531" y="672121"/>
            <a:ext cx="3823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Respondents from each district (n=49)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5B3125-1373-473D-8001-7C8543420C7F}"/>
              </a:ext>
            </a:extLst>
          </p:cNvPr>
          <p:cNvSpPr txBox="1"/>
          <p:nvPr/>
        </p:nvSpPr>
        <p:spPr>
          <a:xfrm>
            <a:off x="655549" y="879131"/>
            <a:ext cx="312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Basic profile of the respondent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C7F2CC-4279-43DC-8F66-DD0B1EDE666F}"/>
              </a:ext>
            </a:extLst>
          </p:cNvPr>
          <p:cNvSpPr txBox="1"/>
          <p:nvPr/>
        </p:nvSpPr>
        <p:spPr>
          <a:xfrm>
            <a:off x="6290258" y="2985888"/>
            <a:ext cx="5706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Number of Respondents from each of the Health Center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318C66-825A-4621-B869-D7CA5753B7D5}"/>
              </a:ext>
            </a:extLst>
          </p:cNvPr>
          <p:cNvSpPr txBox="1"/>
          <p:nvPr/>
        </p:nvSpPr>
        <p:spPr>
          <a:xfrm>
            <a:off x="354790" y="4732029"/>
            <a:ext cx="4833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*None of the respondent have received infant formula, baby bottles, gifts, samples of infant formula to take home or leaflets that promote breastmilk substitutes.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977B389-132A-4AE6-A663-68F1449BA8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08295"/>
      </p:ext>
    </p:extLst>
  </p:cSld>
  <p:clrMapOvr>
    <a:masterClrMapping/>
  </p:clrMapOvr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CF7BD-85C1-4E00-AE0E-7E9B812A1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1148753" cy="557588"/>
          </a:xfrm>
        </p:spPr>
        <p:txBody>
          <a:bodyPr>
            <a:normAutofit fontScale="90%"/>
          </a:bodyPr>
          <a:lstStyle/>
          <a:p>
            <a:r>
              <a:rPr lang="en-US" b="1" dirty="0"/>
              <a:t>Education and Occupation of the Respondents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0DDB92FF-536D-453B-BDE3-33854CA7F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280839"/>
              </p:ext>
            </p:extLst>
          </p:nvPr>
        </p:nvGraphicFramePr>
        <p:xfrm>
          <a:off x="623455" y="1199355"/>
          <a:ext cx="5975309" cy="4353609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755189">
                  <a:extLst>
                    <a:ext uri="{9D8B030D-6E8A-4147-A177-3AD203B41FA5}">
                      <a16:colId xmlns:a16="http://schemas.microsoft.com/office/drawing/2014/main" val="1079938435"/>
                    </a:ext>
                  </a:extLst>
                </a:gridCol>
                <a:gridCol w="2781876">
                  <a:extLst>
                    <a:ext uri="{9D8B030D-6E8A-4147-A177-3AD203B41FA5}">
                      <a16:colId xmlns:a16="http://schemas.microsoft.com/office/drawing/2014/main" val="4094093202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2930675916"/>
                    </a:ext>
                  </a:extLst>
                </a:gridCol>
                <a:gridCol w="1258668">
                  <a:extLst>
                    <a:ext uri="{9D8B030D-6E8A-4147-A177-3AD203B41FA5}">
                      <a16:colId xmlns:a16="http://schemas.microsoft.com/office/drawing/2014/main" val="174160075"/>
                    </a:ext>
                  </a:extLst>
                </a:gridCol>
              </a:tblGrid>
              <a:tr h="606130">
                <a:tc>
                  <a:txBody>
                    <a:bodyPr/>
                    <a:lstStyle/>
                    <a:p>
                      <a:r>
                        <a:rPr lang="en-US" sz="1800" dirty="0" err="1"/>
                        <a:t>S.No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Educational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401442"/>
                  </a:ext>
                </a:extLst>
              </a:tr>
              <a:tr h="351170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Have not gone to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10.42%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582693"/>
                  </a:ext>
                </a:extLst>
              </a:tr>
              <a:tr h="606130">
                <a:tc>
                  <a:txBody>
                    <a:bodyPr/>
                    <a:lstStyle/>
                    <a:p>
                      <a:r>
                        <a:rPr lang="en-US" sz="18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Went to school but did not complete primary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16.67%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831589"/>
                  </a:ext>
                </a:extLst>
              </a:tr>
              <a:tr h="606130">
                <a:tc>
                  <a:txBody>
                    <a:bodyPr/>
                    <a:lstStyle/>
                    <a:p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Completed primary school education (</a:t>
                      </a:r>
                      <a:r>
                        <a:rPr lang="en-US" sz="1800" dirty="0" err="1"/>
                        <a:t>upto</a:t>
                      </a:r>
                      <a:r>
                        <a:rPr lang="en-US" sz="1800" dirty="0"/>
                        <a:t> grade 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18.75%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644990"/>
                  </a:ext>
                </a:extLst>
              </a:tr>
              <a:tr h="606130">
                <a:tc>
                  <a:txBody>
                    <a:bodyPr/>
                    <a:lstStyle/>
                    <a:p>
                      <a:r>
                        <a:rPr lang="en-US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Completed middle or junior high school (grade 7-9)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39.58%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112412"/>
                  </a:ext>
                </a:extLst>
              </a:tr>
              <a:tr h="547079"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Completed secondary school education (3 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14.58%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108974"/>
                  </a:ext>
                </a:extLst>
              </a:tr>
              <a:tr h="547079"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44216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4DE7506-4280-4BE0-BB96-71CE8661B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508301"/>
              </p:ext>
            </p:extLst>
          </p:nvPr>
        </p:nvGraphicFramePr>
        <p:xfrm>
          <a:off x="6934354" y="2316673"/>
          <a:ext cx="4830926" cy="1737360"/>
        </p:xfrm>
        <a:graphic>
          <a:graphicData uri="http://purl.oclc.org/ooxml/drawingml/table">
            <a:tbl>
              <a:tblPr firstRow="1" bandRow="1">
                <a:tableStyleId>{21E4AEA4-8DFA-4A89-87EB-49C32662AFE0}</a:tableStyleId>
              </a:tblPr>
              <a:tblGrid>
                <a:gridCol w="654383">
                  <a:extLst>
                    <a:ext uri="{9D8B030D-6E8A-4147-A177-3AD203B41FA5}">
                      <a16:colId xmlns:a16="http://schemas.microsoft.com/office/drawing/2014/main" val="3632318046"/>
                    </a:ext>
                  </a:extLst>
                </a:gridCol>
                <a:gridCol w="1754661">
                  <a:extLst>
                    <a:ext uri="{9D8B030D-6E8A-4147-A177-3AD203B41FA5}">
                      <a16:colId xmlns:a16="http://schemas.microsoft.com/office/drawing/2014/main" val="436536112"/>
                    </a:ext>
                  </a:extLst>
                </a:gridCol>
                <a:gridCol w="1152529">
                  <a:extLst>
                    <a:ext uri="{9D8B030D-6E8A-4147-A177-3AD203B41FA5}">
                      <a16:colId xmlns:a16="http://schemas.microsoft.com/office/drawing/2014/main" val="1599757285"/>
                    </a:ext>
                  </a:extLst>
                </a:gridCol>
                <a:gridCol w="1269353">
                  <a:extLst>
                    <a:ext uri="{9D8B030D-6E8A-4147-A177-3AD203B41FA5}">
                      <a16:colId xmlns:a16="http://schemas.microsoft.com/office/drawing/2014/main" val="3783798541"/>
                    </a:ext>
                  </a:extLst>
                </a:gridCol>
              </a:tblGrid>
              <a:tr h="376275">
                <a:tc>
                  <a:txBody>
                    <a:bodyPr/>
                    <a:lstStyle/>
                    <a:p>
                      <a:r>
                        <a:rPr lang="en-US" sz="1800" dirty="0" err="1"/>
                        <a:t>S.No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Occupation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742691"/>
                  </a:ext>
                </a:extLst>
              </a:tr>
              <a:tr h="217844"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Stays at home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77.08%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66020"/>
                  </a:ext>
                </a:extLst>
              </a:tr>
              <a:tr h="259104">
                <a:tc>
                  <a:txBody>
                    <a:bodyPr/>
                    <a:lstStyle/>
                    <a:p>
                      <a:r>
                        <a:rPr lang="en-US" sz="1800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Self Employed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22.92%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784104"/>
                  </a:ext>
                </a:extLst>
              </a:tr>
              <a:tr h="259104">
                <a:tc gridSpan="2"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77306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E3328B1-19E6-4E7F-AF6C-1112361A43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227" y="40920"/>
            <a:ext cx="1545145" cy="33315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7EC2536-3153-4D44-92A4-94BE7B9D3CA1}"/>
              </a:ext>
            </a:extLst>
          </p:cNvPr>
          <p:cNvSpPr/>
          <p:nvPr/>
        </p:nvSpPr>
        <p:spPr>
          <a:xfrm>
            <a:off x="7479630" y="4219850"/>
            <a:ext cx="3955634" cy="4359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*None of the mothers are employed in the formal or in-formal sector </a:t>
            </a:r>
          </a:p>
        </p:txBody>
      </p:sp>
    </p:spTree>
    <p:extLst>
      <p:ext uri="{BB962C8B-B14F-4D97-AF65-F5344CB8AC3E}">
        <p14:creationId xmlns:p14="http://schemas.microsoft.com/office/powerpoint/2010/main" val="1567607410"/>
      </p:ext>
    </p:extLst>
  </p:cSld>
  <p:clrMapOvr>
    <a:masterClrMapping/>
  </p:clrMapOvr>
</p:sld>
</file>

<file path=ppt/theme/theme1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purl.oclc.org/ooxml/officeDocument/extendedProperties" xmlns:vt="http://purl.oclc.org/ooxml/officeDocument/docPropsVTypes">
  <TotalTime>453</TotalTime>
  <Words>2528</Words>
  <Application>Microsoft Office PowerPoint</Application>
  <PresentationFormat>Widescreen</PresentationFormat>
  <Paragraphs>675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Cambria</vt:lpstr>
      <vt:lpstr>Gill Sans MT</vt:lpstr>
      <vt:lpstr>Myriad Pro</vt:lpstr>
      <vt:lpstr>Office Theme</vt:lpstr>
      <vt:lpstr>Promotion of Baby Friendly Health Center, BFHC -  Pilot Programme in partnership with Alive &amp; Thrive/FHI360</vt:lpstr>
      <vt:lpstr>Trends in Delivery for Pregnant Women (CDHS)</vt:lpstr>
      <vt:lpstr>Breastfeeding Trends in Cambodia (CDHS)</vt:lpstr>
      <vt:lpstr>Promotion of Baby Friendly Health Centers  Siem Reap (Varin and Puok Districts)</vt:lpstr>
      <vt:lpstr>Step 1 Hospital Policies - Facility Assessment</vt:lpstr>
      <vt:lpstr>Step 2 – Staff Competency Assessment</vt:lpstr>
      <vt:lpstr>Baseline Assessment Survey with Post-Partum Mothers </vt:lpstr>
      <vt:lpstr>Basic Profile of the Survey Respondents</vt:lpstr>
      <vt:lpstr>Education and Occupation of the Respondents</vt:lpstr>
      <vt:lpstr>Step 3 – Antenatal Care</vt:lpstr>
      <vt:lpstr>PowerPoint Presentation</vt:lpstr>
      <vt:lpstr>PowerPoint Presentation</vt:lpstr>
      <vt:lpstr>Step 5 – Support Mothers with Breastfeeding Expression of breastmilk</vt:lpstr>
      <vt:lpstr>PowerPoint Presentation</vt:lpstr>
      <vt:lpstr>PowerPoint Presentation</vt:lpstr>
      <vt:lpstr>Step 8 – Responsive Feeding</vt:lpstr>
      <vt:lpstr>Step 9 – Bottles, Teats and Pacifiers </vt:lpstr>
      <vt:lpstr>Step 10 – Discharge and Community Support</vt:lpstr>
      <vt:lpstr>Implementation </vt:lpstr>
      <vt:lpstr>Capacity Building  </vt:lpstr>
      <vt:lpstr>Next Steps and Way Forward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Nutrition Programme World Vision International - Cambodia</dc:title>
  <dc:creator>Munint Mak</dc:creator>
  <cp:lastModifiedBy>Selak Lors</cp:lastModifiedBy>
  <cp:revision>19</cp:revision>
  <dcterms:modified xsi:type="dcterms:W3CDTF">2023-07-03T06:43:31Z</dcterms:modified>
</cp:coreProperties>
</file>